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60" r:id="rId3"/>
    <p:sldId id="291" r:id="rId4"/>
    <p:sldId id="258" r:id="rId5"/>
    <p:sldId id="259" r:id="rId6"/>
    <p:sldId id="262" r:id="rId7"/>
    <p:sldId id="263" r:id="rId8"/>
    <p:sldId id="265" r:id="rId9"/>
    <p:sldId id="264" r:id="rId10"/>
    <p:sldId id="292" r:id="rId11"/>
    <p:sldId id="267" r:id="rId12"/>
    <p:sldId id="293" r:id="rId13"/>
    <p:sldId id="268" r:id="rId14"/>
    <p:sldId id="269" r:id="rId15"/>
    <p:sldId id="270" r:id="rId16"/>
    <p:sldId id="271" r:id="rId17"/>
    <p:sldId id="272" r:id="rId18"/>
    <p:sldId id="286" r:id="rId19"/>
    <p:sldId id="287" r:id="rId20"/>
    <p:sldId id="274" r:id="rId21"/>
    <p:sldId id="275" r:id="rId22"/>
    <p:sldId id="276" r:id="rId23"/>
    <p:sldId id="277" r:id="rId24"/>
    <p:sldId id="278" r:id="rId25"/>
    <p:sldId id="279" r:id="rId26"/>
    <p:sldId id="280" r:id="rId27"/>
    <p:sldId id="288" r:id="rId28"/>
    <p:sldId id="294" r:id="rId29"/>
    <p:sldId id="282" r:id="rId30"/>
    <p:sldId id="281" r:id="rId31"/>
    <p:sldId id="283" r:id="rId32"/>
    <p:sldId id="290" r:id="rId33"/>
    <p:sldId id="289" r:id="rId34"/>
    <p:sldId id="284"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anne Shih Lee Chuen" initials="VSLC" lastIdx="36" clrIdx="0"/>
  <p:cmAuthor id="1" name="PSS Admin" initials="PA1"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86995" autoAdjust="0"/>
  </p:normalViewPr>
  <p:slideViewPr>
    <p:cSldViewPr>
      <p:cViewPr varScale="1">
        <p:scale>
          <a:sx n="66" d="100"/>
          <a:sy n="66" d="100"/>
        </p:scale>
        <p:origin x="139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E1CC2-FF8E-4E98-87E0-693228540C12}" type="datetimeFigureOut">
              <a:rPr lang="en-US" smtClean="0"/>
              <a:t>30/09/2016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224FE-637D-4DFD-84F9-C08176A42956}" type="slidenum">
              <a:rPr lang="en-US" smtClean="0"/>
              <a:t>‹#›</a:t>
            </a:fld>
            <a:endParaRPr lang="en-US"/>
          </a:p>
        </p:txBody>
      </p:sp>
    </p:spTree>
    <p:extLst>
      <p:ext uri="{BB962C8B-B14F-4D97-AF65-F5344CB8AC3E}">
        <p14:creationId xmlns:p14="http://schemas.microsoft.com/office/powerpoint/2010/main" val="158129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4040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9A224FE-637D-4DFD-84F9-C08176A42956}" type="slidenum">
              <a:rPr lang="en-US" smtClean="0"/>
              <a:t>10</a:t>
            </a:fld>
            <a:endParaRPr lang="en-US"/>
          </a:p>
        </p:txBody>
      </p:sp>
    </p:spTree>
    <p:extLst>
      <p:ext uri="{BB962C8B-B14F-4D97-AF65-F5344CB8AC3E}">
        <p14:creationId xmlns:p14="http://schemas.microsoft.com/office/powerpoint/2010/main" val="183748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4C7DF2E4-6CA2-493E-9A4A-2930BAAF8B41}" type="slidenum">
              <a:rPr lang="en-AU" altLang="en-US">
                <a:solidFill>
                  <a:prstClr val="black"/>
                </a:solidFill>
              </a:rPr>
              <a:pPr eaLnBrk="1" hangingPunct="1"/>
              <a:t>11</a:t>
            </a:fld>
            <a:endParaRPr lang="en-AU" altLang="en-US">
              <a:solidFill>
                <a:prstClr val="black"/>
              </a:solidFill>
            </a:endParaRPr>
          </a:p>
        </p:txBody>
      </p:sp>
      <p:sp>
        <p:nvSpPr>
          <p:cNvPr id="40963" name="Slide Image Placeholder 1"/>
          <p:cNvSpPr>
            <a:spLocks noGrp="1" noRot="1" noChangeAspect="1" noTextEdit="1"/>
          </p:cNvSpPr>
          <p:nvPr>
            <p:ph type="sldImg"/>
          </p:nvPr>
        </p:nvSpPr>
        <p:spPr>
          <a:ln/>
        </p:spPr>
      </p:sp>
      <p:sp>
        <p:nvSpPr>
          <p:cNvPr id="40964" name="Notes Placeholder 2"/>
          <p:cNvSpPr>
            <a:spLocks noGrp="1"/>
          </p:cNvSpPr>
          <p:nvPr>
            <p:ph type="body" idx="1"/>
          </p:nvPr>
        </p:nvSpPr>
        <p:spPr>
          <a:noFill/>
        </p:spPr>
        <p:txBody>
          <a:bodyPr/>
          <a:lstStyle/>
          <a:p>
            <a:pPr marL="174615" indent="-174615" defTabSz="457175">
              <a:spcBef>
                <a:spcPct val="0"/>
              </a:spcBef>
            </a:pPr>
            <a:endParaRPr lang="en-AU" altLang="en-US" dirty="0" smtClean="0"/>
          </a:p>
        </p:txBody>
      </p:sp>
      <p:sp>
        <p:nvSpPr>
          <p:cNvPr id="75779" name="Slide Number Placeholder 3"/>
          <p:cNvSpPr txBox="1">
            <a:spLocks noGrp="1"/>
          </p:cNvSpPr>
          <p:nvPr/>
        </p:nvSpPr>
        <p:spPr bwMode="auto">
          <a:xfrm>
            <a:off x="3884613" y="8685213"/>
            <a:ext cx="2971800" cy="457200"/>
          </a:xfrm>
          <a:prstGeom prst="rect">
            <a:avLst/>
          </a:prstGeom>
          <a:noFill/>
          <a:ln>
            <a:miter lim="800000"/>
            <a:headEnd/>
            <a:tailEnd/>
          </a:ln>
        </p:spPr>
        <p:txBody>
          <a:bodyPr lIns="91435" tIns="45718" rIns="91435" bIns="45718" anchor="b"/>
          <a:lstStyle/>
          <a:p>
            <a:pPr algn="r" defTabSz="457175">
              <a:defRPr/>
            </a:pPr>
            <a:fld id="{90EECFBB-C325-46EB-BE02-FE59155CCF86}" type="slidenum">
              <a:rPr lang="en-US" sz="1200">
                <a:solidFill>
                  <a:prstClr val="black"/>
                </a:solidFill>
              </a:rPr>
              <a:pPr algn="r" defTabSz="457175">
                <a:defRPr/>
              </a:pPr>
              <a:t>11</a:t>
            </a:fld>
            <a:endParaRPr lang="en-US" sz="1200">
              <a:solidFill>
                <a:prstClr val="black"/>
              </a:solidFill>
            </a:endParaRPr>
          </a:p>
        </p:txBody>
      </p:sp>
    </p:spTree>
    <p:extLst>
      <p:ext uri="{BB962C8B-B14F-4D97-AF65-F5344CB8AC3E}">
        <p14:creationId xmlns:p14="http://schemas.microsoft.com/office/powerpoint/2010/main" val="332698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6256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33178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SG" dirty="0"/>
          </a:p>
          <a:p>
            <a:endParaRPr lang="en-SG" dirty="0"/>
          </a:p>
        </p:txBody>
      </p:sp>
      <p:sp>
        <p:nvSpPr>
          <p:cNvPr id="4" name="Slide Number Placeholder 3"/>
          <p:cNvSpPr>
            <a:spLocks noGrp="1"/>
          </p:cNvSpPr>
          <p:nvPr>
            <p:ph type="sldNum" sz="quarter" idx="10"/>
          </p:nvPr>
        </p:nvSpPr>
        <p:spPr/>
        <p:txBody>
          <a:bodyPr/>
          <a:lstStyle/>
          <a:p>
            <a:fld id="{F8E34D44-1E24-4EFC-A28E-836229827B36}" type="slidenum">
              <a:rPr lang="en-SG" smtClean="0">
                <a:solidFill>
                  <a:prstClr val="black"/>
                </a:solidFill>
              </a:rPr>
              <a:pPr/>
              <a:t>16</a:t>
            </a:fld>
            <a:endParaRPr lang="en-SG" dirty="0">
              <a:solidFill>
                <a:prstClr val="black"/>
              </a:solidFill>
            </a:endParaRPr>
          </a:p>
        </p:txBody>
      </p:sp>
    </p:spTree>
    <p:extLst>
      <p:ext uri="{BB962C8B-B14F-4D97-AF65-F5344CB8AC3E}">
        <p14:creationId xmlns:p14="http://schemas.microsoft.com/office/powerpoint/2010/main" val="316423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0669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84836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6809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endParaRPr lang="en-SG" dirty="0"/>
          </a:p>
        </p:txBody>
      </p:sp>
      <p:sp>
        <p:nvSpPr>
          <p:cNvPr id="4" name="Slide Number Placeholder 3"/>
          <p:cNvSpPr>
            <a:spLocks noGrp="1"/>
          </p:cNvSpPr>
          <p:nvPr>
            <p:ph type="sldNum" sz="quarter" idx="10"/>
          </p:nvPr>
        </p:nvSpPr>
        <p:spPr/>
        <p:txBody>
          <a:bodyPr/>
          <a:lstStyle/>
          <a:p>
            <a:fld id="{F8E34D44-1E24-4EFC-A28E-836229827B36}" type="slidenum">
              <a:rPr lang="en-SG" smtClean="0">
                <a:solidFill>
                  <a:prstClr val="black"/>
                </a:solidFill>
              </a:rPr>
              <a:pPr/>
              <a:t>20</a:t>
            </a:fld>
            <a:endParaRPr lang="en-SG" dirty="0">
              <a:solidFill>
                <a:prstClr val="black"/>
              </a:solidFill>
            </a:endParaRPr>
          </a:p>
        </p:txBody>
      </p:sp>
    </p:spTree>
    <p:extLst>
      <p:ext uri="{BB962C8B-B14F-4D97-AF65-F5344CB8AC3E}">
        <p14:creationId xmlns:p14="http://schemas.microsoft.com/office/powerpoint/2010/main" val="851086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10837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4" indent="-285734">
              <a:buFontTx/>
              <a:buChar char="-"/>
            </a:pPr>
            <a:endParaRPr lang="en-US" sz="1400" dirty="0"/>
          </a:p>
          <a:p>
            <a:endParaRPr lang="en-US" baseline="0"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71295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DD2F841-69BE-4BD0-AB69-A75B8F6EB10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555911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AutoNum type="arabicPeriod"/>
            </a:pPr>
            <a:endParaRPr lang="en-US" dirty="0"/>
          </a:p>
        </p:txBody>
      </p:sp>
      <p:sp>
        <p:nvSpPr>
          <p:cNvPr id="4" name="Slide Number Placeholder 3"/>
          <p:cNvSpPr>
            <a:spLocks noGrp="1"/>
          </p:cNvSpPr>
          <p:nvPr>
            <p:ph type="sldNum" sz="quarter" idx="10"/>
          </p:nvPr>
        </p:nvSpPr>
        <p:spPr/>
        <p:txBody>
          <a:bodyPr/>
          <a:lstStyle/>
          <a:p>
            <a:fld id="{3DD2F841-69BE-4BD0-AB69-A75B8F6EB10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85038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case-controls, 3 nested case-controls, 3 cohort studies</a:t>
            </a:r>
            <a:endParaRPr lang="en-SG" dirty="0"/>
          </a:p>
        </p:txBody>
      </p:sp>
      <p:sp>
        <p:nvSpPr>
          <p:cNvPr id="4" name="Slide Number Placeholder 3"/>
          <p:cNvSpPr>
            <a:spLocks noGrp="1"/>
          </p:cNvSpPr>
          <p:nvPr>
            <p:ph type="sldNum" sz="quarter" idx="10"/>
          </p:nvPr>
        </p:nvSpPr>
        <p:spPr/>
        <p:txBody>
          <a:bodyPr/>
          <a:lstStyle/>
          <a:p>
            <a:fld id="{3DD2F841-69BE-4BD0-AB69-A75B8F6EB10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94103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301">
              <a:defRPr/>
            </a:pPr>
            <a:endParaRPr lang="en-US" sz="2600" dirty="0"/>
          </a:p>
          <a:p>
            <a:pPr marL="228587" indent="-228587">
              <a:buAutoNum type="arabicPeriod"/>
            </a:pPr>
            <a:endParaRPr lang="en-US" dirty="0"/>
          </a:p>
        </p:txBody>
      </p:sp>
      <p:sp>
        <p:nvSpPr>
          <p:cNvPr id="4" name="Slide Number Placeholder 3"/>
          <p:cNvSpPr>
            <a:spLocks noGrp="1"/>
          </p:cNvSpPr>
          <p:nvPr>
            <p:ph type="sldNum" sz="quarter" idx="10"/>
          </p:nvPr>
        </p:nvSpPr>
        <p:spPr/>
        <p:txBody>
          <a:bodyPr/>
          <a:lstStyle/>
          <a:p>
            <a:fld id="{3DD2F841-69BE-4BD0-AB69-A75B8F6EB10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44349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313047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301">
              <a:defRPr/>
            </a:pPr>
            <a:endParaRPr lang="en-US" sz="2600" dirty="0"/>
          </a:p>
          <a:p>
            <a:pPr marL="228587" indent="-228587">
              <a:buAutoNum type="arabicPeriod"/>
            </a:pPr>
            <a:endParaRPr lang="en-US" dirty="0"/>
          </a:p>
        </p:txBody>
      </p:sp>
      <p:sp>
        <p:nvSpPr>
          <p:cNvPr id="4" name="Slide Number Placeholder 3"/>
          <p:cNvSpPr>
            <a:spLocks noGrp="1"/>
          </p:cNvSpPr>
          <p:nvPr>
            <p:ph type="sldNum" sz="quarter" idx="10"/>
          </p:nvPr>
        </p:nvSpPr>
        <p:spPr/>
        <p:txBody>
          <a:bodyPr/>
          <a:lstStyle/>
          <a:p>
            <a:fld id="{3DD2F841-69BE-4BD0-AB69-A75B8F6EB10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44349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9A224FE-637D-4DFD-84F9-C08176A42956}" type="slidenum">
              <a:rPr lang="en-US" smtClean="0"/>
              <a:t>30</a:t>
            </a:fld>
            <a:endParaRPr lang="en-US"/>
          </a:p>
        </p:txBody>
      </p:sp>
    </p:spTree>
    <p:extLst>
      <p:ext uri="{BB962C8B-B14F-4D97-AF65-F5344CB8AC3E}">
        <p14:creationId xmlns:p14="http://schemas.microsoft.com/office/powerpoint/2010/main" val="1308266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4" indent="-285734">
              <a:buFontTx/>
              <a:buChar char="-"/>
            </a:pPr>
            <a:endParaRPr lang="en-US" sz="1400" dirty="0"/>
          </a:p>
          <a:p>
            <a:endParaRPr lang="en-US" baseline="0"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571295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40178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58669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24FE-637D-4DFD-84F9-C08176A42956}" type="slidenum">
              <a:rPr lang="en-US" smtClean="0"/>
              <a:t>3</a:t>
            </a:fld>
            <a:endParaRPr lang="en-US"/>
          </a:p>
        </p:txBody>
      </p:sp>
    </p:spTree>
    <p:extLst>
      <p:ext uri="{BB962C8B-B14F-4D97-AF65-F5344CB8AC3E}">
        <p14:creationId xmlns:p14="http://schemas.microsoft.com/office/powerpoint/2010/main" val="4109831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24FE-637D-4DFD-84F9-C08176A42956}" type="slidenum">
              <a:rPr lang="en-US" smtClean="0"/>
              <a:t>35</a:t>
            </a:fld>
            <a:endParaRPr lang="en-US"/>
          </a:p>
        </p:txBody>
      </p:sp>
    </p:spTree>
    <p:extLst>
      <p:ext uri="{BB962C8B-B14F-4D97-AF65-F5344CB8AC3E}">
        <p14:creationId xmlns:p14="http://schemas.microsoft.com/office/powerpoint/2010/main" val="63288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3885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3392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8437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3773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6954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AF9ED-46CA-46FF-99D0-E89541AFB60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9910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2492896"/>
            <a:ext cx="7406640" cy="1472184"/>
          </a:xfrm>
        </p:spPr>
        <p:txBody>
          <a:bodyPr anchor="ctr"/>
          <a:lstStyle>
            <a:lvl1pPr algn="ctr">
              <a:defRPr b="1"/>
            </a:lvl1pPr>
            <a:extLst/>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extLst/>
          </a:lstStyle>
          <a:p>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FA84A37A-AFC2-4A01-80A1-FC20F2C0D5BB}"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317558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A84A37A-AFC2-4A01-80A1-FC20F2C0D5BB}"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37400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A84A37A-AFC2-4A01-80A1-FC20F2C0D5BB}"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72562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879592" cy="1143000"/>
          </a:xfrm>
        </p:spPr>
        <p:txBody>
          <a:bodyPr>
            <a:noAutofit/>
          </a:bodyPr>
          <a:lstStyle>
            <a:lvl1pPr>
              <a:defRPr sz="3800" b="1"/>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1435608" y="1524000"/>
            <a:ext cx="7312856" cy="4724400"/>
          </a:xfrm>
        </p:spPr>
        <p:txBody>
          <a:bodyPr/>
          <a:lstStyle>
            <a:lvl1pPr>
              <a:defRPr sz="3000"/>
            </a:lvl1pPr>
            <a:lvl2pPr>
              <a:defRPr sz="2600"/>
            </a:lvl2pPr>
            <a:lvl3pPr>
              <a:defRPr sz="2200"/>
            </a:lvl3pPr>
            <a:lvl4pPr>
              <a:defRPr sz="18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Date Placeholder 25"/>
          <p:cNvSpPr>
            <a:spLocks noGrp="1"/>
          </p:cNvSpPr>
          <p:nvPr>
            <p:ph type="dt" sz="half" idx="10"/>
          </p:nvPr>
        </p:nvSpPr>
        <p:spPr/>
        <p:txBody>
          <a:bodyPr/>
          <a:lstStyle>
            <a:lvl1pPr>
              <a:defRPr>
                <a:solidFill>
                  <a:schemeClr val="tx1"/>
                </a:solidFill>
              </a:defRPr>
            </a:lvl1pPr>
          </a:lstStyle>
          <a:p>
            <a:pPr fontAlgn="base">
              <a:spcBef>
                <a:spcPct val="0"/>
              </a:spcBef>
              <a:spcAft>
                <a:spcPct val="0"/>
              </a:spcAft>
              <a:defRPr/>
            </a:pPr>
            <a:endParaRPr lang="en-US" b="1" dirty="0">
              <a:solidFill>
                <a:prstClr val="black"/>
              </a:solidFill>
              <a:latin typeface="Arial" charset="0"/>
              <a:ea typeface="ＭＳ Ｐゴシック" pitchFamily="34" charset="-128"/>
            </a:endParaRPr>
          </a:p>
        </p:txBody>
      </p:sp>
      <p:sp>
        <p:nvSpPr>
          <p:cNvPr id="27" name="Footer Placeholder 26"/>
          <p:cNvSpPr>
            <a:spLocks noGrp="1"/>
          </p:cNvSpPr>
          <p:nvPr>
            <p:ph type="ftr" sz="quarter" idx="11"/>
          </p:nvPr>
        </p:nvSpPr>
        <p:spPr/>
        <p:txBody>
          <a:bodyPr/>
          <a:lstStyle>
            <a:lvl1pPr>
              <a:defRPr>
                <a:solidFill>
                  <a:schemeClr val="tx1"/>
                </a:solidFill>
              </a:defRPr>
            </a:lvl1p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28" name="Slide Number Placeholder 27"/>
          <p:cNvSpPr>
            <a:spLocks noGrp="1"/>
          </p:cNvSpPr>
          <p:nvPr>
            <p:ph type="sldNum" sz="quarter" idx="12"/>
          </p:nvPr>
        </p:nvSpPr>
        <p:spPr/>
        <p:txBody>
          <a:bodyPr/>
          <a:lstStyle>
            <a:lvl1pPr>
              <a:defRPr>
                <a:solidFill>
                  <a:schemeClr val="tx1"/>
                </a:solidFill>
              </a:defRPr>
            </a:lvl1p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a:t>
            </a:fld>
            <a:endParaRPr lang="en-US" b="1" dirty="0">
              <a:solidFill>
                <a:prstClr val="black"/>
              </a:solidFill>
              <a:latin typeface="Arial" charset="0"/>
              <a:ea typeface="ＭＳ Ｐゴシック" pitchFamily="34" charset="-128"/>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5883" t="2332"/>
          <a:stretch/>
        </p:blipFill>
        <p:spPr>
          <a:xfrm>
            <a:off x="7391400" y="340659"/>
            <a:ext cx="1523065" cy="954741"/>
          </a:xfrm>
          <a:prstGeom prst="rect">
            <a:avLst/>
          </a:prstGeom>
        </p:spPr>
      </p:pic>
    </p:spTree>
    <p:extLst>
      <p:ext uri="{BB962C8B-B14F-4D97-AF65-F5344CB8AC3E}">
        <p14:creationId xmlns:p14="http://schemas.microsoft.com/office/powerpoint/2010/main" val="26793550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Title 1"/>
          <p:cNvSpPr>
            <a:spLocks noGrp="1"/>
          </p:cNvSpPr>
          <p:nvPr>
            <p:ph type="title"/>
          </p:nvPr>
        </p:nvSpPr>
        <p:spPr>
          <a:xfrm>
            <a:off x="2578392" y="1143000"/>
            <a:ext cx="6400800" cy="2286000"/>
          </a:xfrm>
        </p:spPr>
        <p:txBody>
          <a:bodyPr anchor="b"/>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3431456"/>
            <a:ext cx="6400800" cy="1509712"/>
          </a:xfrm>
        </p:spPr>
        <p:txBody>
          <a:bodyPr anchor="t"/>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extLst/>
          </a:lstStyle>
          <a:p>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FA84A37A-AFC2-4A01-80A1-FC20F2C0D5BB}"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extLst>
      <p:ext uri="{BB962C8B-B14F-4D97-AF65-F5344CB8AC3E}">
        <p14:creationId xmlns:p14="http://schemas.microsoft.com/office/powerpoint/2010/main" val="178686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FA84A37A-AFC2-4A01-80A1-FC20F2C0D5BB}"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36158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FA84A37A-AFC2-4A01-80A1-FC20F2C0D5BB}"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98911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636912"/>
            <a:ext cx="7498080" cy="1368152"/>
          </a:xfrm>
        </p:spPr>
        <p:txBody>
          <a:bodyPr anchor="ctr">
            <a:normAutofit/>
          </a:bodyPr>
          <a:lstStyle>
            <a:lvl1pPr>
              <a:defRPr sz="4400" b="1"/>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FA84A37A-AFC2-4A01-80A1-FC20F2C0D5BB}"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48032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Date Placeholder 1"/>
          <p:cNvSpPr>
            <a:spLocks noGrp="1"/>
          </p:cNvSpPr>
          <p:nvPr>
            <p:ph type="dt" sz="half" idx="10"/>
          </p:nvPr>
        </p:nvSpPr>
        <p:spPr/>
        <p:txBody>
          <a:bodyPr/>
          <a:lstStyle>
            <a:extLst/>
          </a:lstStyle>
          <a:p>
            <a:endParaRPr lang="en-US" dirty="0">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FA84A37A-AFC2-4A01-80A1-FC20F2C0D5BB}"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413901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FA84A37A-AFC2-4A01-80A1-FC20F2C0D5BB}"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2809570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FA84A37A-AFC2-4A01-80A1-FC20F2C0D5BB}"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dirty="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1263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en-US" b="1" dirty="0">
              <a:solidFill>
                <a:srgbClr val="009DD9"/>
              </a:solidFill>
              <a:latin typeface="Arial" charset="0"/>
              <a:ea typeface="ＭＳ Ｐゴシック" pitchFamily="34" charset="-128"/>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ctr" fontAlgn="base">
              <a:spcBef>
                <a:spcPct val="0"/>
              </a:spcBef>
              <a:spcAft>
                <a:spcPct val="0"/>
              </a:spcAft>
              <a:defRPr/>
            </a:pPr>
            <a:r>
              <a:rPr lang="en-US" b="1" dirty="0" smtClean="0">
                <a:solidFill>
                  <a:srgbClr val="009DD9"/>
                </a:solidFill>
                <a:latin typeface="Arial" charset="0"/>
                <a:ea typeface="ＭＳ Ｐゴシック" pitchFamily="34" charset="-128"/>
              </a:rPr>
              <a:t>Copyright of PSS</a:t>
            </a:r>
            <a:endParaRPr lang="en-US" b="1" dirty="0">
              <a:solidFill>
                <a:srgbClr val="009DD9"/>
              </a:solidFill>
              <a:latin typeface="Arial" charset="0"/>
              <a:ea typeface="ＭＳ Ｐゴシック" pitchFamily="34" charset="-128"/>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fld id="{6D535C27-FF9D-4E87-9A3B-ADFE54530D01}" type="slidenum">
              <a:rPr lang="en-US" b="1" smtClean="0">
                <a:solidFill>
                  <a:srgbClr val="009DD9"/>
                </a:solidFill>
                <a:latin typeface="Arial" charset="0"/>
                <a:ea typeface="ＭＳ Ｐゴシック" pitchFamily="34" charset="-128"/>
              </a:rPr>
              <a:pPr fontAlgn="base">
                <a:spcBef>
                  <a:spcPct val="0"/>
                </a:spcBef>
                <a:spcAft>
                  <a:spcPct val="0"/>
                </a:spcAft>
                <a:defRPr/>
              </a:pPr>
              <a:t>‹#›</a:t>
            </a:fld>
            <a:endParaRPr lang="en-US" b="1" dirty="0">
              <a:solidFill>
                <a:srgbClr val="009DD9"/>
              </a:solidFill>
              <a:latin typeface="Arial" charset="0"/>
              <a:ea typeface="ＭＳ Ｐゴシック" pitchFamily="34" charset="-128"/>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944533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Deprescribing to Singapore</a:t>
            </a:r>
            <a:endParaRPr lang="en-US" dirty="0"/>
          </a:p>
        </p:txBody>
      </p:sp>
      <p:sp>
        <p:nvSpPr>
          <p:cNvPr id="4" name="Text Placeholder 3"/>
          <p:cNvSpPr>
            <a:spLocks noGrp="1"/>
          </p:cNvSpPr>
          <p:nvPr>
            <p:ph type="body" idx="1"/>
          </p:nvPr>
        </p:nvSpPr>
        <p:spPr>
          <a:xfrm>
            <a:off x="2578392" y="3431455"/>
            <a:ext cx="6144260" cy="2559669"/>
          </a:xfrm>
        </p:spPr>
        <p:txBody>
          <a:bodyPr>
            <a:normAutofit/>
          </a:bodyPr>
          <a:lstStyle/>
          <a:p>
            <a:r>
              <a:rPr lang="en-US" dirty="0" smtClean="0">
                <a:solidFill>
                  <a:srgbClr val="C00000"/>
                </a:solidFill>
              </a:rPr>
              <a:t>Brought to you by Pharmaceutical Society of Singapore (PSS) as part of Pharmacy Week 2016</a:t>
            </a:r>
          </a:p>
          <a:p>
            <a:endParaRPr lang="en-SG" dirty="0">
              <a:solidFill>
                <a:srgbClr val="C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764139"/>
            <a:ext cx="933977" cy="95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8750592" y="6128121"/>
            <a:ext cx="457200" cy="476250"/>
          </a:xfrm>
        </p:spPr>
        <p:txBody>
          <a:bodyPr/>
          <a:lstStyle/>
          <a:p>
            <a:fld id="{FA84A37A-AFC2-4A01-80A1-FC20F2C0D5BB}" type="slidenum">
              <a:rPr lang="en-US" smtClean="0">
                <a:solidFill>
                  <a:srgbClr val="E7DEC9">
                    <a:shade val="50000"/>
                    <a:satMod val="200000"/>
                  </a:srgbClr>
                </a:solidFill>
              </a:rPr>
              <a:pPr/>
              <a:t>1</a:t>
            </a:fld>
            <a:endParaRPr lang="en-US" dirty="0">
              <a:solidFill>
                <a:srgbClr val="E7DEC9">
                  <a:shade val="50000"/>
                  <a:satMod val="200000"/>
                </a:srgb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838423"/>
            <a:ext cx="816462" cy="8768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312" y="5991125"/>
            <a:ext cx="1342340" cy="5204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7017" t="16564"/>
          <a:stretch/>
        </p:blipFill>
        <p:spPr>
          <a:xfrm>
            <a:off x="5292080" y="5808770"/>
            <a:ext cx="1031137" cy="932598"/>
          </a:xfrm>
          <a:prstGeom prst="rect">
            <a:avLst/>
          </a:prstGeom>
        </p:spPr>
      </p:pic>
      <p:sp>
        <p:nvSpPr>
          <p:cNvPr id="9" name="Footer Placeholder 8"/>
          <p:cNvSpPr>
            <a:spLocks noGrp="1"/>
          </p:cNvSpPr>
          <p:nvPr>
            <p:ph type="ftr" sz="quarter" idx="11"/>
          </p:nvPr>
        </p:nvSpPr>
        <p:spPr>
          <a:xfrm>
            <a:off x="7924800" y="6381750"/>
            <a:ext cx="2895600" cy="476250"/>
          </a:xfrm>
        </p:spPr>
        <p:txBody>
          <a:bodyPr/>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Tree>
    <p:extLst>
      <p:ext uri="{BB962C8B-B14F-4D97-AF65-F5344CB8AC3E}">
        <p14:creationId xmlns:p14="http://schemas.microsoft.com/office/powerpoint/2010/main" val="947115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44" t="6316" b="5394"/>
          <a:stretch/>
        </p:blipFill>
        <p:spPr bwMode="auto">
          <a:xfrm>
            <a:off x="1542745" y="1475208"/>
            <a:ext cx="6972909" cy="448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Rectangle 2"/>
          <p:cNvSpPr>
            <a:spLocks noGrp="1" noChangeArrowheads="1"/>
          </p:cNvSpPr>
          <p:nvPr>
            <p:ph type="title"/>
          </p:nvPr>
        </p:nvSpPr>
        <p:spPr>
          <a:xfrm>
            <a:off x="1143000" y="153550"/>
            <a:ext cx="6260592" cy="1143000"/>
          </a:xfrm>
        </p:spPr>
        <p:txBody>
          <a:bodyPr/>
          <a:lstStyle/>
          <a:p>
            <a:pPr eaLnBrk="1" hangingPunct="1"/>
            <a:r>
              <a:rPr lang="en-AU" altLang="en-US" sz="3600" dirty="0" smtClean="0"/>
              <a:t>Over-prescribing </a:t>
            </a:r>
            <a:r>
              <a:rPr lang="en-AU" altLang="en-US" sz="3600" dirty="0"/>
              <a:t>C</a:t>
            </a:r>
            <a:r>
              <a:rPr lang="en-AU" altLang="en-US" sz="3600" dirty="0" smtClean="0"/>
              <a:t>an </a:t>
            </a:r>
            <a:r>
              <a:rPr lang="en-AU" altLang="en-US" sz="3600" dirty="0"/>
              <a:t>H</a:t>
            </a:r>
            <a:r>
              <a:rPr lang="en-AU" altLang="en-US" sz="3600" dirty="0" smtClean="0"/>
              <a:t>arm</a:t>
            </a:r>
          </a:p>
        </p:txBody>
      </p:sp>
      <p:sp>
        <p:nvSpPr>
          <p:cNvPr id="9" name="Footer Placeholder 11"/>
          <p:cNvSpPr>
            <a:spLocks noGrp="1"/>
          </p:cNvSpPr>
          <p:nvPr>
            <p:ph type="ftr" sz="quarter" idx="11"/>
          </p:nvPr>
        </p:nvSpPr>
        <p:spPr>
          <a:xfrm>
            <a:off x="7010400" y="63765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3" name="Slide Number Placeholder 2"/>
          <p:cNvSpPr>
            <a:spLocks noGrp="1"/>
          </p:cNvSpPr>
          <p:nvPr>
            <p:ph type="sldNum" sz="quarter" idx="12"/>
          </p:nvPr>
        </p:nvSpPr>
        <p:spPr>
          <a:xfrm>
            <a:off x="8686800" y="6138425"/>
            <a:ext cx="457200" cy="476250"/>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10</a:t>
            </a:fld>
            <a:endParaRPr lang="en-US" b="1" dirty="0">
              <a:solidFill>
                <a:prstClr val="black"/>
              </a:solidFill>
              <a:latin typeface="Arial" charset="0"/>
              <a:ea typeface="ＭＳ Ｐゴシック" pitchFamily="34" charset="-128"/>
            </a:endParaRPr>
          </a:p>
        </p:txBody>
      </p:sp>
      <p:sp>
        <p:nvSpPr>
          <p:cNvPr id="28677" name="Text Box 5"/>
          <p:cNvSpPr txBox="1">
            <a:spLocks noChangeArrowheads="1"/>
          </p:cNvSpPr>
          <p:nvPr/>
        </p:nvSpPr>
        <p:spPr bwMode="auto">
          <a:xfrm>
            <a:off x="1035202" y="6545023"/>
            <a:ext cx="22666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err="1">
                <a:solidFill>
                  <a:prstClr val="black"/>
                </a:solidFill>
                <a:latin typeface="+mn-lt"/>
              </a:rPr>
              <a:t>PLoS</a:t>
            </a:r>
            <a:r>
              <a:rPr lang="en-US" sz="1400" i="1" dirty="0">
                <a:solidFill>
                  <a:prstClr val="black"/>
                </a:solidFill>
                <a:latin typeface="+mn-lt"/>
              </a:rPr>
              <a:t> ONE</a:t>
            </a:r>
            <a:r>
              <a:rPr lang="en-US" sz="1400" dirty="0">
                <a:solidFill>
                  <a:prstClr val="black"/>
                </a:solidFill>
                <a:latin typeface="+mn-lt"/>
              </a:rPr>
              <a:t>. 2014;9(3):e90733.</a:t>
            </a:r>
            <a:endParaRPr lang="en-AU" altLang="en-US" sz="1400" dirty="0">
              <a:solidFill>
                <a:prstClr val="black"/>
              </a:solidFill>
              <a:latin typeface="+mn-lt"/>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457971"/>
            <a:ext cx="3419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0" y="4613757"/>
            <a:ext cx="4572000" cy="646331"/>
          </a:xfrm>
          <a:prstGeom prst="rect">
            <a:avLst/>
          </a:prstGeom>
        </p:spPr>
        <p:txBody>
          <a:bodyPr>
            <a:spAutoFit/>
          </a:bodyPr>
          <a:lstStyle/>
          <a:p>
            <a:r>
              <a:rPr lang="en-AU" altLang="en-US" dirty="0">
                <a:solidFill>
                  <a:prstClr val="black"/>
                </a:solidFill>
              </a:rPr>
              <a:t>N=4961 , Median age 80 years receiving </a:t>
            </a:r>
          </a:p>
          <a:p>
            <a:r>
              <a:rPr lang="en-AU" altLang="en-US" dirty="0">
                <a:solidFill>
                  <a:prstClr val="black"/>
                </a:solidFill>
              </a:rPr>
              <a:t>anti-</a:t>
            </a:r>
            <a:r>
              <a:rPr lang="en-AU" altLang="en-US" dirty="0" err="1">
                <a:solidFill>
                  <a:prstClr val="black"/>
                </a:solidFill>
              </a:rPr>
              <a:t>hypertensives</a:t>
            </a:r>
            <a:endParaRPr lang="en-US" altLang="en-US" dirty="0">
              <a:solidFill>
                <a:prstClr val="black"/>
              </a:solidFill>
            </a:endParaRPr>
          </a:p>
        </p:txBody>
      </p:sp>
      <p:sp>
        <p:nvSpPr>
          <p:cNvPr id="4" name="TextBox 3"/>
          <p:cNvSpPr txBox="1"/>
          <p:nvPr/>
        </p:nvSpPr>
        <p:spPr>
          <a:xfrm>
            <a:off x="4038599" y="5959657"/>
            <a:ext cx="1981200" cy="369332"/>
          </a:xfrm>
          <a:prstGeom prst="rect">
            <a:avLst/>
          </a:prstGeom>
          <a:noFill/>
        </p:spPr>
        <p:txBody>
          <a:bodyPr wrap="square" rtlCol="0">
            <a:spAutoFit/>
          </a:bodyPr>
          <a:lstStyle/>
          <a:p>
            <a:r>
              <a:rPr lang="en-SG" dirty="0" smtClean="0"/>
              <a:t>Days since baseline</a:t>
            </a:r>
            <a:endParaRPr lang="en-SG" dirty="0"/>
          </a:p>
        </p:txBody>
      </p:sp>
      <p:sp>
        <p:nvSpPr>
          <p:cNvPr id="5" name="TextBox 4"/>
          <p:cNvSpPr txBox="1"/>
          <p:nvPr/>
        </p:nvSpPr>
        <p:spPr>
          <a:xfrm rot="16200000">
            <a:off x="-1051593" y="3210251"/>
            <a:ext cx="4953000" cy="369332"/>
          </a:xfrm>
          <a:prstGeom prst="rect">
            <a:avLst/>
          </a:prstGeom>
          <a:noFill/>
        </p:spPr>
        <p:txBody>
          <a:bodyPr wrap="square" rtlCol="0">
            <a:spAutoFit/>
          </a:bodyPr>
          <a:lstStyle/>
          <a:p>
            <a:r>
              <a:rPr lang="en-SG" dirty="0" smtClean="0"/>
              <a:t>Cumulative incidence of cardiovascular events</a:t>
            </a:r>
            <a:endParaRPr lang="en-SG" dirty="0"/>
          </a:p>
        </p:txBody>
      </p:sp>
    </p:spTree>
    <p:extLst>
      <p:ext uri="{BB962C8B-B14F-4D97-AF65-F5344CB8AC3E}">
        <p14:creationId xmlns:p14="http://schemas.microsoft.com/office/powerpoint/2010/main" val="2391132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title"/>
          </p:nvPr>
        </p:nvSpPr>
        <p:spPr>
          <a:xfrm>
            <a:off x="1311782" y="252413"/>
            <a:ext cx="6003417" cy="1143000"/>
          </a:xfrm>
        </p:spPr>
        <p:txBody>
          <a:bodyPr>
            <a:noAutofit/>
          </a:bodyPr>
          <a:lstStyle/>
          <a:p>
            <a:pPr eaLnBrk="1" hangingPunct="1"/>
            <a:r>
              <a:rPr lang="en-AU" altLang="en-US" sz="3200" b="1" dirty="0" smtClean="0"/>
              <a:t>Medication withdrawal is safe</a:t>
            </a:r>
          </a:p>
        </p:txBody>
      </p:sp>
      <p:sp>
        <p:nvSpPr>
          <p:cNvPr id="7" name="Content Placeholder 6"/>
          <p:cNvSpPr>
            <a:spLocks noGrp="1"/>
          </p:cNvSpPr>
          <p:nvPr>
            <p:ph idx="1"/>
          </p:nvPr>
        </p:nvSpPr>
        <p:spPr>
          <a:xfrm>
            <a:off x="1340357" y="3900488"/>
            <a:ext cx="7555992" cy="2362200"/>
          </a:xfrm>
        </p:spPr>
        <p:txBody>
          <a:bodyPr>
            <a:normAutofit/>
          </a:bodyPr>
          <a:lstStyle/>
          <a:p>
            <a:pPr algn="just"/>
            <a:r>
              <a:rPr lang="en-SG" sz="2600" dirty="0" smtClean="0"/>
              <a:t>Chronic antipsychotics were withdrawn without behavioural decline in people with dementia, especially when symptoms have largely resolved</a:t>
            </a:r>
          </a:p>
          <a:p>
            <a:pPr lvl="1" algn="just"/>
            <a:r>
              <a:rPr lang="en-AU" altLang="en-US" sz="1800" dirty="0" smtClean="0"/>
              <a:t>Exceptions are patients with more severe neuropsychiatric symptoms at baseline and psychosis/agitation that previously responded well to antipsychotics</a:t>
            </a:r>
            <a:endParaRPr lang="en-SG" sz="1800" dirty="0"/>
          </a:p>
        </p:txBody>
      </p:sp>
      <p:sp>
        <p:nvSpPr>
          <p:cNvPr id="6" name="Footer Placeholder 11"/>
          <p:cNvSpPr>
            <a:spLocks noGrp="1"/>
          </p:cNvSpPr>
          <p:nvPr>
            <p:ph type="ftr" sz="quarter" idx="11"/>
          </p:nvPr>
        </p:nvSpPr>
        <p:spPr>
          <a:xfrm>
            <a:off x="7010400"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686800" y="6129337"/>
            <a:ext cx="457200" cy="476250"/>
          </a:xfrm>
        </p:spPr>
        <p:txBody>
          <a:bodyPr/>
          <a:lstStyle/>
          <a:p>
            <a:fld id="{FA84A37A-AFC2-4A01-80A1-FC20F2C0D5BB}" type="slidenum">
              <a:rPr lang="en-US" b="1" smtClean="0">
                <a:solidFill>
                  <a:schemeClr val="tx1"/>
                </a:solidFill>
                <a:latin typeface="Arial" panose="020B0604020202020204" pitchFamily="34" charset="0"/>
                <a:cs typeface="Arial" panose="020B0604020202020204" pitchFamily="34" charset="0"/>
              </a:rPr>
              <a:pPr/>
              <a:t>11</a:t>
            </a:fld>
            <a:endParaRPr lang="en-US" b="1" dirty="0">
              <a:solidFill>
                <a:schemeClr val="tx1"/>
              </a:solidFill>
              <a:latin typeface="Arial" panose="020B0604020202020204" pitchFamily="34" charset="0"/>
              <a:cs typeface="Arial" panose="020B0604020202020204" pitchFamily="34" charset="0"/>
            </a:endParaRPr>
          </a:p>
        </p:txBody>
      </p:sp>
      <p:sp>
        <p:nvSpPr>
          <p:cNvPr id="29701" name="Text Box 5"/>
          <p:cNvSpPr txBox="1">
            <a:spLocks noChangeArrowheads="1"/>
          </p:cNvSpPr>
          <p:nvPr/>
        </p:nvSpPr>
        <p:spPr bwMode="auto">
          <a:xfrm>
            <a:off x="6372225" y="2138363"/>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b="1">
                <a:solidFill>
                  <a:prstClr val="black"/>
                </a:solidFill>
                <a:latin typeface="Comic Sans MS" pitchFamily="66" charset="0"/>
              </a:rPr>
              <a:t>2013</a:t>
            </a:r>
          </a:p>
        </p:txBody>
      </p:sp>
      <p:grpSp>
        <p:nvGrpSpPr>
          <p:cNvPr id="2" name="Group 1"/>
          <p:cNvGrpSpPr/>
          <p:nvPr/>
        </p:nvGrpSpPr>
        <p:grpSpPr>
          <a:xfrm>
            <a:off x="1676400" y="1362075"/>
            <a:ext cx="7224464" cy="2286000"/>
            <a:chOff x="1207609" y="1124744"/>
            <a:chExt cx="8660921" cy="3069497"/>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65" t="19103" r="14871" b="57869"/>
            <a:stretch/>
          </p:blipFill>
          <p:spPr bwMode="auto">
            <a:xfrm>
              <a:off x="1207697" y="1124744"/>
              <a:ext cx="8660833" cy="16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43" t="62912" r="15391" b="11145"/>
            <a:stretch/>
          </p:blipFill>
          <p:spPr bwMode="auto">
            <a:xfrm>
              <a:off x="1207609" y="2296429"/>
              <a:ext cx="8660921" cy="189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1011218" y="6483548"/>
            <a:ext cx="6480721" cy="307777"/>
          </a:xfrm>
          <a:prstGeom prst="rect">
            <a:avLst/>
          </a:prstGeom>
        </p:spPr>
        <p:txBody>
          <a:bodyPr wrap="square">
            <a:spAutoFit/>
          </a:bodyPr>
          <a:lstStyle/>
          <a:p>
            <a:r>
              <a:rPr lang="nn-NO" sz="1400" dirty="0"/>
              <a:t>Cochrane Database Syst Rev. 2013 Mar 28;3:CD007726</a:t>
            </a:r>
            <a:endParaRPr lang="en-US" sz="1400" dirty="0"/>
          </a:p>
        </p:txBody>
      </p:sp>
    </p:spTree>
    <p:extLst>
      <p:ext uri="{BB962C8B-B14F-4D97-AF65-F5344CB8AC3E}">
        <p14:creationId xmlns:p14="http://schemas.microsoft.com/office/powerpoint/2010/main" val="114932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a:t>
            </a:r>
            <a:r>
              <a:rPr lang="en-US" dirty="0" err="1" smtClean="0"/>
              <a:t>deprescribe</a:t>
            </a:r>
            <a:endParaRPr lang="en-SG" dirty="0"/>
          </a:p>
        </p:txBody>
      </p:sp>
      <p:sp>
        <p:nvSpPr>
          <p:cNvPr id="4" name="Footer Placeholder 3"/>
          <p:cNvSpPr>
            <a:spLocks noGrp="1"/>
          </p:cNvSpPr>
          <p:nvPr>
            <p:ph type="ftr" sz="quarter" idx="11"/>
          </p:nvPr>
        </p:nvSpPr>
        <p:spPr>
          <a:xfrm>
            <a:off x="7010400" y="63436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5" name="Slide Number Placeholder 4"/>
          <p:cNvSpPr>
            <a:spLocks noGrp="1"/>
          </p:cNvSpPr>
          <p:nvPr>
            <p:ph type="sldNum" sz="quarter" idx="12"/>
          </p:nvPr>
        </p:nvSpPr>
        <p:spPr>
          <a:xfrm>
            <a:off x="8705850" y="6105525"/>
            <a:ext cx="457200" cy="476250"/>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12</a:t>
            </a:fld>
            <a:endParaRPr lang="en-US" b="1" dirty="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103151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2998"/>
            <a:ext cx="6336792" cy="1143000"/>
          </a:xfrm>
        </p:spPr>
        <p:txBody>
          <a:bodyPr>
            <a:noAutofit/>
          </a:bodyPr>
          <a:lstStyle/>
          <a:p>
            <a:r>
              <a:rPr lang="en-US" sz="3600" dirty="0" smtClean="0"/>
              <a:t>5-Step Deprescribing Process</a:t>
            </a:r>
            <a:endParaRPr lang="en-US" sz="3600" dirty="0"/>
          </a:p>
        </p:txBody>
      </p:sp>
      <p:sp>
        <p:nvSpPr>
          <p:cNvPr id="12" name="Footer Placeholder 11"/>
          <p:cNvSpPr>
            <a:spLocks noGrp="1"/>
          </p:cNvSpPr>
          <p:nvPr>
            <p:ph type="ftr" sz="quarter" idx="11"/>
          </p:nvPr>
        </p:nvSpPr>
        <p:spPr>
          <a:xfrm>
            <a:off x="7010400" y="6350973"/>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3" name="Slide Number Placeholder 2"/>
          <p:cNvSpPr>
            <a:spLocks noGrp="1"/>
          </p:cNvSpPr>
          <p:nvPr>
            <p:ph type="sldNum" sz="quarter" idx="12"/>
          </p:nvPr>
        </p:nvSpPr>
        <p:spPr>
          <a:xfrm>
            <a:off x="8686800" y="6112848"/>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13</a:t>
            </a:fld>
            <a:endParaRPr lang="en-US" b="1" dirty="0">
              <a:solidFill>
                <a:prstClr val="black"/>
              </a:solidFill>
              <a:latin typeface="Arial" panose="020B0604020202020204" pitchFamily="34" charset="0"/>
              <a:cs typeface="Arial" panose="020B0604020202020204" pitchFamily="34" charset="0"/>
            </a:endParaRPr>
          </a:p>
        </p:txBody>
      </p:sp>
      <p:sp>
        <p:nvSpPr>
          <p:cNvPr id="11" name="TextBox 10"/>
          <p:cNvSpPr txBox="1"/>
          <p:nvPr/>
        </p:nvSpPr>
        <p:spPr>
          <a:xfrm>
            <a:off x="990600" y="6519446"/>
            <a:ext cx="3780420" cy="307777"/>
          </a:xfrm>
          <a:prstGeom prst="rect">
            <a:avLst/>
          </a:prstGeom>
          <a:noFill/>
        </p:spPr>
        <p:txBody>
          <a:bodyPr wrap="square" rtlCol="0">
            <a:spAutoFit/>
          </a:bodyPr>
          <a:lstStyle/>
          <a:p>
            <a:r>
              <a:rPr lang="en-US" sz="1400" dirty="0">
                <a:solidFill>
                  <a:prstClr val="black"/>
                </a:solidFill>
              </a:rPr>
              <a:t>JAMA Intern Med. 2015;175(5):827-34.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79" y="1828799"/>
            <a:ext cx="8120521" cy="3674679"/>
          </a:xfrm>
          <a:prstGeom prst="rect">
            <a:avLst/>
          </a:prstGeom>
        </p:spPr>
      </p:pic>
    </p:spTree>
    <p:extLst>
      <p:ext uri="{BB962C8B-B14F-4D97-AF65-F5344CB8AC3E}">
        <p14:creationId xmlns:p14="http://schemas.microsoft.com/office/powerpoint/2010/main" val="2319502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2458" y="-174186"/>
            <a:ext cx="7620000" cy="1162050"/>
          </a:xfrm>
        </p:spPr>
        <p:txBody>
          <a:bodyPr>
            <a:normAutofit/>
          </a:bodyPr>
          <a:lstStyle/>
          <a:p>
            <a:r>
              <a:rPr lang="en-US" altLang="en-US" sz="3600" dirty="0" smtClean="0"/>
              <a:t>Deprescribing Algorithm</a:t>
            </a:r>
            <a:endParaRPr lang="en-AU" altLang="en-US" sz="3600" dirty="0" smtClean="0"/>
          </a:p>
        </p:txBody>
      </p:sp>
      <p:sp>
        <p:nvSpPr>
          <p:cNvPr id="8" name="Text Placeholder 7"/>
          <p:cNvSpPr>
            <a:spLocks noGrp="1"/>
          </p:cNvSpPr>
          <p:nvPr>
            <p:ph type="body" idx="2"/>
          </p:nvPr>
        </p:nvSpPr>
        <p:spPr/>
        <p:txBody>
          <a:bodyPr/>
          <a:lstStyle/>
          <a:p>
            <a:endParaRPr lang="en-SG"/>
          </a:p>
        </p:txBody>
      </p:sp>
      <p:sp>
        <p:nvSpPr>
          <p:cNvPr id="7" name="Content Placeholder 6"/>
          <p:cNvSpPr>
            <a:spLocks noGrp="1"/>
          </p:cNvSpPr>
          <p:nvPr>
            <p:ph sz="half" idx="1"/>
          </p:nvPr>
        </p:nvSpPr>
        <p:spPr/>
        <p:txBody>
          <a:bodyPr/>
          <a:lstStyle/>
          <a:p>
            <a:endParaRPr lang="en-SG"/>
          </a:p>
        </p:txBody>
      </p:sp>
      <p:sp>
        <p:nvSpPr>
          <p:cNvPr id="6" name="Footer Placeholder 5"/>
          <p:cNvSpPr>
            <a:spLocks noGrp="1"/>
          </p:cNvSpPr>
          <p:nvPr>
            <p:ph type="ftr" sz="quarter" idx="11"/>
          </p:nvPr>
        </p:nvSpPr>
        <p:spPr>
          <a:xfrm>
            <a:off x="7010400" y="6369757"/>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2" name="Slide Number Placeholder 1"/>
          <p:cNvSpPr>
            <a:spLocks noGrp="1"/>
          </p:cNvSpPr>
          <p:nvPr>
            <p:ph type="sldNum" sz="quarter" idx="12"/>
          </p:nvPr>
        </p:nvSpPr>
        <p:spPr>
          <a:xfrm>
            <a:off x="8715139" y="6154298"/>
            <a:ext cx="457200" cy="476250"/>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14</a:t>
            </a:fld>
            <a:endParaRPr lang="en-US" b="1" dirty="0">
              <a:solidFill>
                <a:prstClr val="black"/>
              </a:solidFill>
              <a:latin typeface="Arial" charset="0"/>
              <a:ea typeface="ＭＳ Ｐゴシック" pitchFamily="34" charset="-128"/>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 t="-2974" r="289" b="7239"/>
          <a:stretch/>
        </p:blipFill>
        <p:spPr bwMode="auto">
          <a:xfrm>
            <a:off x="-19050" y="1166457"/>
            <a:ext cx="9191389" cy="498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525" y="6591300"/>
            <a:ext cx="4572000" cy="307777"/>
          </a:xfrm>
          <a:prstGeom prst="rect">
            <a:avLst/>
          </a:prstGeom>
        </p:spPr>
        <p:txBody>
          <a:bodyPr>
            <a:spAutoFit/>
          </a:bodyPr>
          <a:lstStyle/>
          <a:p>
            <a:r>
              <a:rPr lang="en-US" sz="1400" dirty="0">
                <a:solidFill>
                  <a:prstClr val="black"/>
                </a:solidFill>
              </a:rPr>
              <a:t>JAMA Intern Med. 2015;175(5):827-834. </a:t>
            </a:r>
          </a:p>
        </p:txBody>
      </p:sp>
    </p:spTree>
    <p:extLst>
      <p:ext uri="{BB962C8B-B14F-4D97-AF65-F5344CB8AC3E}">
        <p14:creationId xmlns:p14="http://schemas.microsoft.com/office/powerpoint/2010/main" val="1547824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Deprescribing</a:t>
            </a:r>
            <a:r>
              <a:rPr lang="en-US" sz="3600" dirty="0" smtClean="0"/>
              <a:t> in Action</a:t>
            </a:r>
            <a:endParaRPr lang="en-US" sz="3600" dirty="0"/>
          </a:p>
        </p:txBody>
      </p:sp>
      <p:sp>
        <p:nvSpPr>
          <p:cNvPr id="3" name="Content Placeholder 2"/>
          <p:cNvSpPr>
            <a:spLocks noGrp="1"/>
          </p:cNvSpPr>
          <p:nvPr>
            <p:ph idx="1"/>
          </p:nvPr>
        </p:nvSpPr>
        <p:spPr>
          <a:xfrm>
            <a:off x="1435608" y="1752600"/>
            <a:ext cx="7312856" cy="4724400"/>
          </a:xfrm>
        </p:spPr>
        <p:txBody>
          <a:bodyPr/>
          <a:lstStyle/>
          <a:p>
            <a:r>
              <a:rPr lang="en-US" dirty="0"/>
              <a:t>Ongoing development of </a:t>
            </a:r>
            <a:r>
              <a:rPr lang="en-US" dirty="0" err="1"/>
              <a:t>deprescribing</a:t>
            </a:r>
            <a:r>
              <a:rPr lang="en-US" dirty="0"/>
              <a:t> </a:t>
            </a:r>
            <a:r>
              <a:rPr lang="en-US" dirty="0" smtClean="0"/>
              <a:t>guidelines in Australia and Canada for proton </a:t>
            </a:r>
            <a:r>
              <a:rPr lang="en-US" dirty="0"/>
              <a:t>pump </a:t>
            </a:r>
            <a:r>
              <a:rPr lang="en-US" dirty="0" smtClean="0"/>
              <a:t>inhibitors (PPI) &amp; benzodiazepines</a:t>
            </a:r>
          </a:p>
          <a:p>
            <a:endParaRPr lang="en-US" dirty="0" smtClean="0"/>
          </a:p>
          <a:p>
            <a:r>
              <a:rPr lang="en-US" dirty="0" smtClean="0"/>
              <a:t>Singapore – starting with PPI</a:t>
            </a:r>
            <a:endParaRPr lang="en-US" dirty="0"/>
          </a:p>
        </p:txBody>
      </p:sp>
      <p:sp>
        <p:nvSpPr>
          <p:cNvPr id="6" name="Footer Placeholder 5"/>
          <p:cNvSpPr>
            <a:spLocks noGrp="1"/>
          </p:cNvSpPr>
          <p:nvPr>
            <p:ph type="ftr" sz="quarter" idx="11"/>
          </p:nvPr>
        </p:nvSpPr>
        <p:spPr>
          <a:xfrm>
            <a:off x="7010400"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686800" y="6143625"/>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15</a:t>
            </a:fld>
            <a:endParaRPr lang="en-US"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763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42783"/>
            <a:ext cx="5879592" cy="1143000"/>
          </a:xfrm>
        </p:spPr>
        <p:txBody>
          <a:bodyPr>
            <a:noAutofit/>
          </a:bodyPr>
          <a:lstStyle/>
          <a:p>
            <a:r>
              <a:rPr lang="en-US" sz="3600" dirty="0" smtClean="0"/>
              <a:t>Overall Usage and Cost of PPIs in 2014</a:t>
            </a:r>
            <a:endParaRPr lang="en-SG" sz="3600" dirty="0"/>
          </a:p>
        </p:txBody>
      </p:sp>
      <p:sp>
        <p:nvSpPr>
          <p:cNvPr id="3" name="Content Placeholder 2"/>
          <p:cNvSpPr>
            <a:spLocks noGrp="1"/>
          </p:cNvSpPr>
          <p:nvPr>
            <p:ph idx="1"/>
          </p:nvPr>
        </p:nvSpPr>
        <p:spPr>
          <a:xfrm>
            <a:off x="1372406" y="1463164"/>
            <a:ext cx="7312856" cy="4724400"/>
          </a:xfrm>
        </p:spPr>
        <p:txBody>
          <a:bodyPr>
            <a:normAutofit/>
          </a:bodyPr>
          <a:lstStyle/>
          <a:p>
            <a:r>
              <a:rPr lang="en-US" sz="2400" dirty="0" smtClean="0"/>
              <a:t>Data collected from 8 institutions in Singapore</a:t>
            </a:r>
            <a:endParaRPr lang="en-SG" sz="2400" dirty="0"/>
          </a:p>
        </p:txBody>
      </p:sp>
      <p:sp>
        <p:nvSpPr>
          <p:cNvPr id="11" name="Footer Placeholder 10"/>
          <p:cNvSpPr>
            <a:spLocks noGrp="1"/>
          </p:cNvSpPr>
          <p:nvPr>
            <p:ph type="ftr" sz="quarter" idx="11"/>
          </p:nvPr>
        </p:nvSpPr>
        <p:spPr>
          <a:xfrm>
            <a:off x="6972497" y="6391332"/>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9" name="Slide Number Placeholder 8"/>
          <p:cNvSpPr>
            <a:spLocks noGrp="1"/>
          </p:cNvSpPr>
          <p:nvPr>
            <p:ph type="sldNum" sz="quarter" idx="12"/>
          </p:nvPr>
        </p:nvSpPr>
        <p:spPr>
          <a:xfrm>
            <a:off x="8693903" y="6213951"/>
            <a:ext cx="457200" cy="476250"/>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16</a:t>
            </a:fld>
            <a:endParaRPr lang="en-US" b="1" dirty="0">
              <a:solidFill>
                <a:prstClr val="black"/>
              </a:solidFill>
              <a:latin typeface="Arial" charset="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4225507573"/>
              </p:ext>
            </p:extLst>
          </p:nvPr>
        </p:nvGraphicFramePr>
        <p:xfrm>
          <a:off x="1721917" y="2452599"/>
          <a:ext cx="6727369" cy="3734965"/>
        </p:xfrm>
        <a:graphic>
          <a:graphicData uri="http://schemas.openxmlformats.org/drawingml/2006/table">
            <a:tbl>
              <a:tblPr firstRow="1" bandRow="1">
                <a:tableStyleId>{2D5ABB26-0587-4C30-8999-92F81FD0307C}</a:tableStyleId>
              </a:tblPr>
              <a:tblGrid>
                <a:gridCol w="2024742"/>
                <a:gridCol w="1371600"/>
                <a:gridCol w="1385094"/>
                <a:gridCol w="1945933"/>
              </a:tblGrid>
              <a:tr h="837170">
                <a:tc>
                  <a:txBody>
                    <a:bodyPr/>
                    <a:lstStyle/>
                    <a:p>
                      <a:pPr>
                        <a:lnSpc>
                          <a:spcPct val="115000"/>
                        </a:lnSpc>
                        <a:spcAft>
                          <a:spcPts val="0"/>
                        </a:spcAft>
                      </a:pPr>
                      <a:r>
                        <a:rPr lang="en-SG" sz="1800" dirty="0">
                          <a:effectLst/>
                          <a:latin typeface="Times New Roman"/>
                          <a:ea typeface="Times New Roman"/>
                          <a:cs typeface="Times New Roman"/>
                        </a:rPr>
                        <a:t>DRUG</a:t>
                      </a:r>
                      <a:endParaRPr lang="en-SG" sz="1800" dirty="0">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SG" sz="1800" dirty="0">
                          <a:effectLst/>
                          <a:latin typeface="Times New Roman" panose="02020603050405020304" pitchFamily="18" charset="0"/>
                          <a:ea typeface="Times New Roman"/>
                          <a:cs typeface="Times New Roman" panose="02020603050405020304" pitchFamily="18" charset="0"/>
                        </a:rPr>
                        <a:t>Total USAGE in </a:t>
                      </a:r>
                      <a:r>
                        <a:rPr lang="en-SG" sz="1800" dirty="0" smtClean="0">
                          <a:effectLst/>
                          <a:latin typeface="Times New Roman" panose="02020603050405020304" pitchFamily="18" charset="0"/>
                          <a:ea typeface="Times New Roman"/>
                          <a:cs typeface="Times New Roman" panose="02020603050405020304" pitchFamily="18" charset="0"/>
                        </a:rPr>
                        <a:t>2014</a:t>
                      </a:r>
                      <a:endParaRPr lang="en-SG" sz="1800" dirty="0">
                        <a:effectLst/>
                        <a:latin typeface="Times New Roman" panose="02020603050405020304" pitchFamily="18" charset="0"/>
                        <a:ea typeface="SimSu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ea typeface="SimSun"/>
                          <a:cs typeface="Times New Roman" panose="02020603050405020304" pitchFamily="18" charset="0"/>
                        </a:rPr>
                        <a:t>Average cost per tab</a:t>
                      </a:r>
                      <a:endParaRPr lang="en-SG" sz="1800" dirty="0">
                        <a:effectLst/>
                        <a:latin typeface="Times New Roman" panose="02020603050405020304" pitchFamily="18" charset="0"/>
                        <a:ea typeface="SimSu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SG" sz="1800" dirty="0">
                          <a:effectLst/>
                          <a:latin typeface="Times New Roman" panose="02020603050405020304" pitchFamily="18" charset="0"/>
                          <a:ea typeface="Times New Roman"/>
                          <a:cs typeface="Times New Roman" panose="02020603050405020304" pitchFamily="18" charset="0"/>
                        </a:rPr>
                        <a:t>Total COST to Patient in </a:t>
                      </a:r>
                      <a:r>
                        <a:rPr lang="en-SG" sz="1800" dirty="0" smtClean="0">
                          <a:effectLst/>
                          <a:latin typeface="Times New Roman" panose="02020603050405020304" pitchFamily="18" charset="0"/>
                          <a:ea typeface="Times New Roman"/>
                          <a:cs typeface="Times New Roman" panose="02020603050405020304" pitchFamily="18" charset="0"/>
                        </a:rPr>
                        <a:t>2014</a:t>
                      </a:r>
                      <a:endParaRPr lang="en-SG" sz="1800" dirty="0">
                        <a:effectLst/>
                        <a:latin typeface="Times New Roman" panose="02020603050405020304" pitchFamily="18" charset="0"/>
                        <a:ea typeface="SimSu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299">
                <a:tc>
                  <a:txBody>
                    <a:bodyPr/>
                    <a:lstStyle/>
                    <a:p>
                      <a:pPr>
                        <a:lnSpc>
                          <a:spcPct val="115000"/>
                        </a:lnSpc>
                        <a:spcAft>
                          <a:spcPts val="0"/>
                        </a:spcAft>
                      </a:pPr>
                      <a:r>
                        <a:rPr lang="en-SG" sz="1800" dirty="0" smtClean="0">
                          <a:effectLst/>
                          <a:latin typeface="Times New Roman"/>
                          <a:ea typeface="Times New Roman"/>
                          <a:cs typeface="Times New Roman"/>
                        </a:rPr>
                        <a:t>Omeprazole</a:t>
                      </a:r>
                      <a:r>
                        <a:rPr lang="en-SG" sz="1800" baseline="0" dirty="0" smtClean="0">
                          <a:effectLst/>
                          <a:latin typeface="Times New Roman"/>
                          <a:ea typeface="Times New Roman"/>
                          <a:cs typeface="Times New Roman"/>
                        </a:rPr>
                        <a:t> 20mg</a:t>
                      </a:r>
                      <a:endParaRPr lang="en-SG" sz="1800" dirty="0">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SG" sz="1800" dirty="0" smtClean="0">
                          <a:effectLst/>
                          <a:latin typeface="Times New Roman" panose="02020603050405020304" pitchFamily="18" charset="0"/>
                          <a:ea typeface="Times New Roman"/>
                          <a:cs typeface="Times New Roman" panose="02020603050405020304" pitchFamily="18" charset="0"/>
                        </a:rPr>
                        <a:t>57,769,448</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anose="02020603050405020304" pitchFamily="18" charset="0"/>
                          <a:cs typeface="Times New Roman" panose="02020603050405020304" pitchFamily="18" charset="0"/>
                        </a:rPr>
                        <a:t>$0.24</a:t>
                      </a:r>
                      <a:endParaRPr lang="en-SG" sz="18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ea typeface="SimSun"/>
                          <a:cs typeface="Times New Roman" panose="02020603050405020304" pitchFamily="18" charset="0"/>
                        </a:rPr>
                        <a:t>$13,864,668</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299">
                <a:tc>
                  <a:txBody>
                    <a:bodyPr/>
                    <a:lstStyle/>
                    <a:p>
                      <a:pPr>
                        <a:lnSpc>
                          <a:spcPct val="115000"/>
                        </a:lnSpc>
                        <a:spcAft>
                          <a:spcPts val="0"/>
                        </a:spcAft>
                      </a:pPr>
                      <a:r>
                        <a:rPr lang="en-SG" sz="1800" dirty="0" smtClean="0">
                          <a:effectLst/>
                          <a:latin typeface="Times New Roman"/>
                          <a:ea typeface="Times New Roman"/>
                          <a:cs typeface="Times New Roman"/>
                        </a:rPr>
                        <a:t>Lansoprazole 30mg</a:t>
                      </a:r>
                      <a:endParaRPr lang="en-SG" sz="1800" dirty="0">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SG" sz="1800" dirty="0" smtClean="0">
                          <a:effectLst/>
                          <a:latin typeface="Times New Roman" panose="02020603050405020304" pitchFamily="18" charset="0"/>
                          <a:ea typeface="Times New Roman"/>
                          <a:cs typeface="Times New Roman" panose="02020603050405020304" pitchFamily="18" charset="0"/>
                        </a:rPr>
                        <a:t>135,466</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anose="02020603050405020304" pitchFamily="18" charset="0"/>
                          <a:cs typeface="Times New Roman" panose="02020603050405020304" pitchFamily="18" charset="0"/>
                        </a:rPr>
                        <a:t>$2.29</a:t>
                      </a:r>
                      <a:endParaRPr lang="en-SG" sz="18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ea typeface="SimSun"/>
                          <a:cs typeface="Times New Roman" panose="02020603050405020304" pitchFamily="18" charset="0"/>
                        </a:rPr>
                        <a:t>$310,217</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299">
                <a:tc>
                  <a:txBody>
                    <a:bodyPr/>
                    <a:lstStyle/>
                    <a:p>
                      <a:pPr>
                        <a:lnSpc>
                          <a:spcPct val="115000"/>
                        </a:lnSpc>
                        <a:spcAft>
                          <a:spcPts val="0"/>
                        </a:spcAft>
                      </a:pPr>
                      <a:r>
                        <a:rPr lang="en-SG" sz="1800" dirty="0" smtClean="0">
                          <a:effectLst/>
                          <a:latin typeface="Times New Roman"/>
                          <a:ea typeface="Times New Roman"/>
                          <a:cs typeface="Times New Roman"/>
                        </a:rPr>
                        <a:t>Esomeprazole 20mg</a:t>
                      </a:r>
                      <a:endParaRPr lang="en-SG" sz="1800" dirty="0">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SG" sz="1800" dirty="0" smtClean="0">
                          <a:effectLst/>
                          <a:latin typeface="Times New Roman" panose="02020603050405020304" pitchFamily="18" charset="0"/>
                          <a:ea typeface="Times New Roman"/>
                          <a:cs typeface="Times New Roman" panose="02020603050405020304" pitchFamily="18" charset="0"/>
                        </a:rPr>
                        <a:t>413,764</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anose="02020603050405020304" pitchFamily="18" charset="0"/>
                          <a:cs typeface="Times New Roman" panose="02020603050405020304" pitchFamily="18" charset="0"/>
                        </a:rPr>
                        <a:t>$4.85</a:t>
                      </a:r>
                      <a:endParaRPr lang="en-SG" sz="18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ea typeface="SimSun"/>
                          <a:cs typeface="Times New Roman" panose="02020603050405020304" pitchFamily="18" charset="0"/>
                        </a:rPr>
                        <a:t>$2,006,756</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299">
                <a:tc>
                  <a:txBody>
                    <a:bodyPr/>
                    <a:lstStyle/>
                    <a:p>
                      <a:pPr>
                        <a:lnSpc>
                          <a:spcPct val="115000"/>
                        </a:lnSpc>
                        <a:spcAft>
                          <a:spcPts val="0"/>
                        </a:spcAft>
                      </a:pPr>
                      <a:r>
                        <a:rPr lang="en-SG" sz="1800" dirty="0" smtClean="0">
                          <a:effectLst/>
                          <a:latin typeface="Times New Roman"/>
                          <a:ea typeface="Times New Roman"/>
                          <a:cs typeface="Times New Roman"/>
                        </a:rPr>
                        <a:t>Esomeprazole 40mg</a:t>
                      </a:r>
                      <a:endParaRPr lang="en-SG" sz="1800" dirty="0">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SG" sz="1800" dirty="0" smtClean="0">
                          <a:effectLst/>
                          <a:latin typeface="Times New Roman" panose="02020603050405020304" pitchFamily="18" charset="0"/>
                          <a:ea typeface="Times New Roman"/>
                          <a:cs typeface="Times New Roman" panose="02020603050405020304" pitchFamily="18" charset="0"/>
                        </a:rPr>
                        <a:t>666,171</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anose="02020603050405020304" pitchFamily="18" charset="0"/>
                          <a:cs typeface="Times New Roman" panose="02020603050405020304" pitchFamily="18" charset="0"/>
                        </a:rPr>
                        <a:t>$4.85</a:t>
                      </a:r>
                      <a:endParaRPr lang="en-SG" sz="18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ea typeface="SimSun"/>
                          <a:cs typeface="Times New Roman" panose="02020603050405020304" pitchFamily="18" charset="0"/>
                        </a:rPr>
                        <a:t>$3,230,929</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299">
                <a:tc>
                  <a:txBody>
                    <a:bodyPr/>
                    <a:lstStyle/>
                    <a:p>
                      <a:pPr>
                        <a:lnSpc>
                          <a:spcPct val="115000"/>
                        </a:lnSpc>
                        <a:spcAft>
                          <a:spcPts val="0"/>
                        </a:spcAft>
                      </a:pPr>
                      <a:r>
                        <a:rPr lang="en-SG" sz="1800" dirty="0" smtClean="0">
                          <a:effectLst/>
                          <a:latin typeface="Times New Roman"/>
                          <a:ea typeface="Times New Roman"/>
                          <a:cs typeface="Times New Roman"/>
                        </a:rPr>
                        <a:t>Rabeprazole 10mg</a:t>
                      </a:r>
                      <a:endParaRPr lang="en-SG" sz="1800" dirty="0">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SG" sz="1800" dirty="0">
                          <a:effectLst/>
                          <a:latin typeface="Times New Roman" panose="02020603050405020304" pitchFamily="18" charset="0"/>
                          <a:ea typeface="Times New Roman"/>
                          <a:cs typeface="Times New Roman" panose="02020603050405020304" pitchFamily="18" charset="0"/>
                        </a:rPr>
                        <a:t>8,400</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anose="02020603050405020304" pitchFamily="18" charset="0"/>
                          <a:cs typeface="Times New Roman" panose="02020603050405020304" pitchFamily="18" charset="0"/>
                        </a:rPr>
                        <a:t>$1.40</a:t>
                      </a:r>
                      <a:endParaRPr lang="en-SG" sz="18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ea typeface="SimSun"/>
                          <a:cs typeface="Times New Roman" panose="02020603050405020304" pitchFamily="18" charset="0"/>
                        </a:rPr>
                        <a:t>$11,760</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299">
                <a:tc>
                  <a:txBody>
                    <a:bodyPr/>
                    <a:lstStyle/>
                    <a:p>
                      <a:pPr>
                        <a:lnSpc>
                          <a:spcPct val="115000"/>
                        </a:lnSpc>
                        <a:spcAft>
                          <a:spcPts val="0"/>
                        </a:spcAft>
                      </a:pPr>
                      <a:r>
                        <a:rPr lang="en-US" sz="1800" dirty="0" smtClean="0">
                          <a:effectLst/>
                          <a:latin typeface="Times New Roman"/>
                          <a:ea typeface="SimSun"/>
                          <a:cs typeface="Times New Roman"/>
                        </a:rPr>
                        <a:t>Rabeprazole</a:t>
                      </a:r>
                      <a:r>
                        <a:rPr lang="en-US" sz="1800" baseline="0" dirty="0" smtClean="0">
                          <a:effectLst/>
                          <a:latin typeface="Times New Roman"/>
                          <a:ea typeface="SimSun"/>
                          <a:cs typeface="Times New Roman"/>
                        </a:rPr>
                        <a:t> 20mg</a:t>
                      </a:r>
                      <a:endParaRPr lang="en-SG" sz="1800" dirty="0">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SG" sz="1800" dirty="0">
                          <a:effectLst/>
                          <a:latin typeface="Times New Roman" panose="02020603050405020304" pitchFamily="18" charset="0"/>
                          <a:ea typeface="Times New Roman"/>
                          <a:cs typeface="Times New Roman" panose="02020603050405020304" pitchFamily="18" charset="0"/>
                        </a:rPr>
                        <a:t>71,500</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anose="02020603050405020304" pitchFamily="18" charset="0"/>
                          <a:cs typeface="Times New Roman" panose="02020603050405020304" pitchFamily="18" charset="0"/>
                        </a:rPr>
                        <a:t>$1.40</a:t>
                      </a:r>
                      <a:endParaRPr lang="en-SG" sz="18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ea typeface="SimSun"/>
                          <a:cs typeface="Times New Roman" panose="02020603050405020304" pitchFamily="18" charset="0"/>
                        </a:rPr>
                        <a:t>$100,100</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299">
                <a:tc>
                  <a:txBody>
                    <a:bodyPr/>
                    <a:lstStyle/>
                    <a:p>
                      <a:pPr>
                        <a:lnSpc>
                          <a:spcPct val="115000"/>
                        </a:lnSpc>
                        <a:spcAft>
                          <a:spcPts val="0"/>
                        </a:spcAft>
                      </a:pPr>
                      <a:r>
                        <a:rPr lang="en-SG" sz="1800" dirty="0" smtClean="0">
                          <a:effectLst/>
                          <a:latin typeface="Times New Roman"/>
                          <a:ea typeface="Times New Roman"/>
                          <a:cs typeface="Times New Roman"/>
                        </a:rPr>
                        <a:t>Pantoprazole 40mg</a:t>
                      </a:r>
                      <a:endParaRPr lang="en-SG" sz="1800" dirty="0">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SG" sz="1800" dirty="0">
                          <a:effectLst/>
                          <a:latin typeface="Times New Roman" panose="02020603050405020304" pitchFamily="18" charset="0"/>
                          <a:ea typeface="Times New Roman"/>
                          <a:cs typeface="Times New Roman" panose="02020603050405020304" pitchFamily="18" charset="0"/>
                        </a:rPr>
                        <a:t>18,959</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anose="02020603050405020304" pitchFamily="18" charset="0"/>
                          <a:cs typeface="Times New Roman" panose="02020603050405020304" pitchFamily="18" charset="0"/>
                        </a:rPr>
                        <a:t>$2.94</a:t>
                      </a:r>
                      <a:endParaRPr lang="en-SG" sz="18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latin typeface="Times New Roman" panose="02020603050405020304" pitchFamily="18" charset="0"/>
                          <a:ea typeface="SimSun"/>
                          <a:cs typeface="Times New Roman" panose="02020603050405020304" pitchFamily="18" charset="0"/>
                        </a:rPr>
                        <a:t>$55,740</a:t>
                      </a:r>
                      <a:endParaRPr lang="en-SG" sz="1800"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057">
                <a:tc>
                  <a:txBody>
                    <a:bodyPr/>
                    <a:lstStyle/>
                    <a:p>
                      <a:pPr>
                        <a:lnSpc>
                          <a:spcPct val="115000"/>
                        </a:lnSpc>
                        <a:spcAft>
                          <a:spcPts val="0"/>
                        </a:spcAft>
                      </a:pPr>
                      <a:r>
                        <a:rPr lang="en-SG" sz="1800" b="1" dirty="0">
                          <a:effectLst/>
                          <a:latin typeface="Times New Roman"/>
                          <a:ea typeface="Times New Roman"/>
                          <a:cs typeface="Times New Roman"/>
                        </a:rPr>
                        <a:t>TOTAL</a:t>
                      </a:r>
                      <a:endParaRPr lang="en-SG" sz="1800" b="1" dirty="0">
                        <a:effectLst/>
                        <a:latin typeface="Calibri"/>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SG" sz="1800" b="1" dirty="0" smtClean="0">
                          <a:effectLst/>
                          <a:latin typeface="Times New Roman" panose="02020603050405020304" pitchFamily="18" charset="0"/>
                          <a:ea typeface="Times New Roman"/>
                          <a:cs typeface="Times New Roman" panose="02020603050405020304" pitchFamily="18" charset="0"/>
                        </a:rPr>
                        <a:t>59,083,708</a:t>
                      </a:r>
                      <a:endParaRPr lang="en-SG" sz="1800" b="1"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en-SG" sz="1800" dirty="0">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smtClean="0">
                          <a:effectLst/>
                          <a:latin typeface="Times New Roman" panose="02020603050405020304" pitchFamily="18" charset="0"/>
                          <a:ea typeface="SimSun"/>
                          <a:cs typeface="Times New Roman" panose="02020603050405020304" pitchFamily="18" charset="0"/>
                        </a:rPr>
                        <a:t>$19,580,170</a:t>
                      </a:r>
                      <a:endParaRPr lang="en-SG" sz="1800" b="1" dirty="0">
                        <a:effectLst/>
                        <a:latin typeface="Times New Roman" panose="02020603050405020304" pitchFamily="18" charset="0"/>
                        <a:ea typeface="SimSun"/>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1418429" y="2077038"/>
            <a:ext cx="7344570" cy="4476161"/>
            <a:chOff x="1933561" y="1262737"/>
            <a:chExt cx="7613481" cy="4848362"/>
          </a:xfrm>
        </p:grpSpPr>
        <p:sp>
          <p:nvSpPr>
            <p:cNvPr id="5" name="Rounded Rectangle 4"/>
            <p:cNvSpPr/>
            <p:nvPr/>
          </p:nvSpPr>
          <p:spPr>
            <a:xfrm>
              <a:off x="1951087" y="1262737"/>
              <a:ext cx="7595955" cy="4848362"/>
            </a:xfrm>
            <a:prstGeom prst="roundRect">
              <a:avLst/>
            </a:prstGeom>
            <a:solidFill>
              <a:srgbClr val="CFDD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7" name="Rectangle 6"/>
            <p:cNvSpPr/>
            <p:nvPr/>
          </p:nvSpPr>
          <p:spPr>
            <a:xfrm rot="20594088">
              <a:off x="1933561" y="2149737"/>
              <a:ext cx="7090659" cy="923330"/>
            </a:xfrm>
            <a:prstGeom prst="rect">
              <a:avLst/>
            </a:prstGeom>
            <a:noFill/>
            <a:effectLst>
              <a:glow rad="228600">
                <a:schemeClr val="accent2">
                  <a:satMod val="175000"/>
                  <a:alpha val="40000"/>
                </a:schemeClr>
              </a:glow>
            </a:effectLst>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glow rad="228600">
                      <a:srgbClr val="C32D2E">
                        <a:satMod val="175000"/>
                        <a:alpha val="40000"/>
                      </a:srgbClr>
                    </a:glow>
                    <a:outerShdw blurRad="63500" dir="3600000" algn="tl" rotWithShape="0">
                      <a:srgbClr val="000000">
                        <a:alpha val="70000"/>
                      </a:srgbClr>
                    </a:outerShdw>
                  </a:effectLst>
                </a:rPr>
                <a:t>Over 59 million capsules</a:t>
              </a:r>
            </a:p>
          </p:txBody>
        </p:sp>
      </p:grpSp>
      <p:sp>
        <p:nvSpPr>
          <p:cNvPr id="8" name="Rectangle 7"/>
          <p:cNvSpPr/>
          <p:nvPr/>
        </p:nvSpPr>
        <p:spPr>
          <a:xfrm rot="20594088">
            <a:off x="1677597" y="4015795"/>
            <a:ext cx="7227236"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glow rad="228600">
                    <a:srgbClr val="C32D2E">
                      <a:satMod val="175000"/>
                      <a:alpha val="40000"/>
                    </a:srgbClr>
                  </a:glow>
                  <a:outerShdw blurRad="63500" dir="3600000" algn="tl" rotWithShape="0">
                    <a:srgbClr val="000000">
                      <a:alpha val="70000"/>
                    </a:srgbClr>
                  </a:outerShdw>
                </a:effectLst>
              </a:rPr>
              <a:t>Over 19 million dollars!!!</a:t>
            </a:r>
          </a:p>
        </p:txBody>
      </p:sp>
    </p:spTree>
    <p:extLst>
      <p:ext uri="{BB962C8B-B14F-4D97-AF65-F5344CB8AC3E}">
        <p14:creationId xmlns:p14="http://schemas.microsoft.com/office/powerpoint/2010/main" val="31795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267165"/>
            <a:ext cx="5879592" cy="1143000"/>
          </a:xfrm>
        </p:spPr>
        <p:txBody>
          <a:bodyPr/>
          <a:lstStyle/>
          <a:p>
            <a:r>
              <a:rPr lang="en-US" sz="3600" dirty="0" smtClean="0"/>
              <a:t>PPI Use in Singapore</a:t>
            </a:r>
            <a:endParaRPr lang="en-SG" sz="3600" dirty="0"/>
          </a:p>
        </p:txBody>
      </p:sp>
      <p:sp>
        <p:nvSpPr>
          <p:cNvPr id="8" name="Footer Placeholder 7"/>
          <p:cNvSpPr>
            <a:spLocks noGrp="1"/>
          </p:cNvSpPr>
          <p:nvPr>
            <p:ph type="ftr" sz="quarter" idx="11"/>
          </p:nvPr>
        </p:nvSpPr>
        <p:spPr>
          <a:xfrm>
            <a:off x="7022542"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2" name="Slide Number Placeholder 1"/>
          <p:cNvSpPr>
            <a:spLocks noGrp="1"/>
          </p:cNvSpPr>
          <p:nvPr>
            <p:ph type="sldNum" sz="quarter" idx="12"/>
          </p:nvPr>
        </p:nvSpPr>
        <p:spPr>
          <a:xfrm>
            <a:off x="8723312" y="6171222"/>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17</a:t>
            </a:fld>
            <a:endParaRPr lang="en-US"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990600" y="6357287"/>
            <a:ext cx="7272808" cy="523220"/>
          </a:xfrm>
          <a:prstGeom prst="rect">
            <a:avLst/>
          </a:prstGeom>
        </p:spPr>
        <p:txBody>
          <a:bodyPr wrap="square">
            <a:spAutoFit/>
          </a:bodyPr>
          <a:lstStyle/>
          <a:p>
            <a:r>
              <a:rPr lang="en-SG" sz="1400" dirty="0">
                <a:solidFill>
                  <a:prstClr val="black"/>
                </a:solidFill>
              </a:rPr>
              <a:t>1. </a:t>
            </a:r>
            <a:r>
              <a:rPr lang="en-US" sz="1400" dirty="0">
                <a:solidFill>
                  <a:prstClr val="black"/>
                </a:solidFill>
              </a:rPr>
              <a:t>In-hospital data (Oct 2014), National University Hospital.</a:t>
            </a:r>
            <a:endParaRPr lang="en-SG" sz="1400" dirty="0">
              <a:solidFill>
                <a:prstClr val="black"/>
              </a:solidFill>
            </a:endParaRPr>
          </a:p>
          <a:p>
            <a:r>
              <a:rPr lang="en-SG" sz="1400" dirty="0">
                <a:solidFill>
                  <a:prstClr val="black"/>
                </a:solidFill>
              </a:rPr>
              <a:t>2. </a:t>
            </a:r>
            <a:r>
              <a:rPr lang="en-US" sz="1400" dirty="0">
                <a:solidFill>
                  <a:prstClr val="black"/>
                </a:solidFill>
              </a:rPr>
              <a:t>In-hospital data (June 2011), Tan Tock Seng Hospital.</a:t>
            </a:r>
            <a:endParaRPr lang="en-SG" sz="1400" dirty="0">
              <a:solidFill>
                <a:prstClr val="black"/>
              </a:solidFill>
            </a:endParaRPr>
          </a:p>
        </p:txBody>
      </p:sp>
      <p:grpSp>
        <p:nvGrpSpPr>
          <p:cNvPr id="7" name="Group 6"/>
          <p:cNvGrpSpPr/>
          <p:nvPr/>
        </p:nvGrpSpPr>
        <p:grpSpPr>
          <a:xfrm>
            <a:off x="3048000" y="4797401"/>
            <a:ext cx="5533389" cy="1138773"/>
            <a:chOff x="3203848" y="4912213"/>
            <a:chExt cx="4238561" cy="1118154"/>
          </a:xfrm>
        </p:grpSpPr>
        <p:sp>
          <p:nvSpPr>
            <p:cNvPr id="12" name="TextBox 11"/>
            <p:cNvSpPr txBox="1"/>
            <p:nvPr/>
          </p:nvSpPr>
          <p:spPr>
            <a:xfrm>
              <a:off x="3491881" y="4912213"/>
              <a:ext cx="3950528" cy="1118154"/>
            </a:xfrm>
            <a:prstGeom prst="rect">
              <a:avLst/>
            </a:prstGeom>
            <a:noFill/>
          </p:spPr>
          <p:txBody>
            <a:bodyPr wrap="square" rtlCol="0">
              <a:spAutoFit/>
            </a:bodyPr>
            <a:lstStyle/>
            <a:p>
              <a:r>
                <a:rPr lang="en-US" sz="1400" dirty="0">
                  <a:solidFill>
                    <a:prstClr val="black"/>
                  </a:solidFill>
                </a:rPr>
                <a:t>patients on PPI       </a:t>
              </a:r>
            </a:p>
            <a:p>
              <a:r>
                <a:rPr lang="en-US" sz="1400" dirty="0">
                  <a:solidFill>
                    <a:prstClr val="black"/>
                  </a:solidFill>
                </a:rPr>
                <a:t>patients not on PPI    </a:t>
              </a:r>
            </a:p>
            <a:p>
              <a:r>
                <a:rPr lang="en-US" sz="1400" dirty="0">
                  <a:solidFill>
                    <a:prstClr val="black"/>
                  </a:solidFill>
                </a:rPr>
                <a:t>patients with inappropriate indications for PPI           </a:t>
              </a:r>
            </a:p>
            <a:p>
              <a:r>
                <a:rPr lang="en-US" sz="1400" dirty="0">
                  <a:solidFill>
                    <a:prstClr val="black"/>
                  </a:solidFill>
                </a:rPr>
                <a:t>patients with appropriate indications for PPI</a:t>
              </a:r>
            </a:p>
            <a:p>
              <a:r>
                <a:rPr lang="en-US" sz="1200" dirty="0">
                  <a:solidFill>
                    <a:prstClr val="black"/>
                  </a:solidFill>
                </a:rPr>
                <a:t>    </a:t>
              </a:r>
            </a:p>
          </p:txBody>
        </p:sp>
        <p:grpSp>
          <p:nvGrpSpPr>
            <p:cNvPr id="18" name="Group 17"/>
            <p:cNvGrpSpPr/>
            <p:nvPr/>
          </p:nvGrpSpPr>
          <p:grpSpPr>
            <a:xfrm>
              <a:off x="3327672" y="5029499"/>
              <a:ext cx="164208" cy="709984"/>
              <a:chOff x="3481784" y="5445224"/>
              <a:chExt cx="164208" cy="792088"/>
            </a:xfrm>
          </p:grpSpPr>
          <p:sp>
            <p:nvSpPr>
              <p:cNvPr id="14" name="Rectangle 13"/>
              <p:cNvSpPr/>
              <p:nvPr/>
            </p:nvSpPr>
            <p:spPr>
              <a:xfrm>
                <a:off x="3481784" y="5445224"/>
                <a:ext cx="154112" cy="154112"/>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3491880" y="5651152"/>
                <a:ext cx="154112" cy="15411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3491880" y="5867176"/>
                <a:ext cx="154112" cy="154112"/>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3491880" y="6083200"/>
                <a:ext cx="154112" cy="15411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grpSp>
        <p:sp>
          <p:nvSpPr>
            <p:cNvPr id="19" name="Rounded Rectangle 18"/>
            <p:cNvSpPr/>
            <p:nvPr/>
          </p:nvSpPr>
          <p:spPr>
            <a:xfrm>
              <a:off x="3203848" y="4941168"/>
              <a:ext cx="4104456" cy="942331"/>
            </a:xfrm>
            <a:prstGeom prst="round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97" y="1700808"/>
            <a:ext cx="8100915" cy="3072130"/>
          </a:xfrm>
          <a:prstGeom prst="rect">
            <a:avLst/>
          </a:prstGeom>
        </p:spPr>
      </p:pic>
    </p:spTree>
    <p:extLst>
      <p:ext uri="{BB962C8B-B14F-4D97-AF65-F5344CB8AC3E}">
        <p14:creationId xmlns:p14="http://schemas.microsoft.com/office/powerpoint/2010/main" val="327951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450453"/>
            <a:ext cx="5879592" cy="1143000"/>
          </a:xfrm>
        </p:spPr>
        <p:txBody>
          <a:bodyPr/>
          <a:lstStyle/>
          <a:p>
            <a:r>
              <a:rPr lang="en-US" sz="3600" dirty="0" smtClean="0"/>
              <a:t>Appropriate PPI Indications</a:t>
            </a:r>
            <a:endParaRPr lang="en-SG" sz="3600" dirty="0"/>
          </a:p>
        </p:txBody>
      </p:sp>
      <p:sp>
        <p:nvSpPr>
          <p:cNvPr id="3" name="Content Placeholder 2"/>
          <p:cNvSpPr>
            <a:spLocks noGrp="1"/>
          </p:cNvSpPr>
          <p:nvPr>
            <p:ph idx="1"/>
          </p:nvPr>
        </p:nvSpPr>
        <p:spPr>
          <a:xfrm>
            <a:off x="1371600" y="2133600"/>
            <a:ext cx="7312856" cy="3421360"/>
          </a:xfrm>
        </p:spPr>
        <p:txBody>
          <a:bodyPr>
            <a:normAutofit/>
          </a:bodyPr>
          <a:lstStyle/>
          <a:p>
            <a:r>
              <a:rPr lang="en-SG" dirty="0" smtClean="0"/>
              <a:t>Gastro-esophageal reflux disease (GERD)</a:t>
            </a:r>
          </a:p>
          <a:p>
            <a:r>
              <a:rPr lang="en-SG" dirty="0" smtClean="0"/>
              <a:t>Peptic ulcer disease (PUD)</a:t>
            </a:r>
          </a:p>
          <a:p>
            <a:r>
              <a:rPr lang="en-SG" i="1" dirty="0" smtClean="0"/>
              <a:t>Helicobacter pylori</a:t>
            </a:r>
            <a:r>
              <a:rPr lang="en-SG" dirty="0" smtClean="0"/>
              <a:t> eradication</a:t>
            </a:r>
          </a:p>
          <a:p>
            <a:r>
              <a:rPr lang="en-SG" dirty="0" smtClean="0"/>
              <a:t>Zollinger-Ellison Syndrome</a:t>
            </a:r>
          </a:p>
          <a:p>
            <a:r>
              <a:rPr lang="en-SG" dirty="0" err="1" smtClean="0"/>
              <a:t>Uninvestigated</a:t>
            </a:r>
            <a:r>
              <a:rPr lang="en-SG" dirty="0" smtClean="0"/>
              <a:t> dyspepsia</a:t>
            </a:r>
          </a:p>
        </p:txBody>
      </p:sp>
      <p:sp>
        <p:nvSpPr>
          <p:cNvPr id="4" name="Slide Number Placeholder 3"/>
          <p:cNvSpPr>
            <a:spLocks noGrp="1"/>
          </p:cNvSpPr>
          <p:nvPr>
            <p:ph type="sldNum" sz="quarter" idx="12"/>
          </p:nvPr>
        </p:nvSpPr>
        <p:spPr>
          <a:xfrm>
            <a:off x="8686800" y="6139383"/>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18</a:t>
            </a:fld>
            <a:endParaRPr lang="en-US"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011008" y="6095107"/>
            <a:ext cx="6728792" cy="738664"/>
          </a:xfrm>
          <a:prstGeom prst="rect">
            <a:avLst/>
          </a:prstGeom>
          <a:noFill/>
        </p:spPr>
        <p:txBody>
          <a:bodyPr wrap="square" rtlCol="0">
            <a:spAutoFit/>
          </a:bodyPr>
          <a:lstStyle/>
          <a:p>
            <a:r>
              <a:rPr lang="en-US" sz="1400" dirty="0" smtClean="0">
                <a:solidFill>
                  <a:prstClr val="black"/>
                </a:solidFill>
              </a:rPr>
              <a:t>PPI approved indications. http://www.cms.gov/Medicare-Medicaid-Coordination/Fraud-Prevention/Medicaid-Integrity-Education/Pharmacy-Education-Materials/Downloads/ppi-adult-dosingchart.pdf. Accessed August 15, 2015.</a:t>
            </a:r>
          </a:p>
        </p:txBody>
      </p:sp>
      <p:sp>
        <p:nvSpPr>
          <p:cNvPr id="7" name="Footer Placeholder 6"/>
          <p:cNvSpPr>
            <a:spLocks noGrp="1"/>
          </p:cNvSpPr>
          <p:nvPr>
            <p:ph type="ftr" sz="quarter" idx="11"/>
          </p:nvPr>
        </p:nvSpPr>
        <p:spPr>
          <a:xfrm>
            <a:off x="7010400"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1726566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183" y="457200"/>
            <a:ext cx="5879592" cy="1143000"/>
          </a:xfrm>
        </p:spPr>
        <p:txBody>
          <a:bodyPr/>
          <a:lstStyle/>
          <a:p>
            <a:r>
              <a:rPr lang="en-US" dirty="0" smtClean="0"/>
              <a:t>Appropriate PPI Indications</a:t>
            </a:r>
            <a:endParaRPr lang="en-SG" dirty="0"/>
          </a:p>
        </p:txBody>
      </p:sp>
      <p:sp>
        <p:nvSpPr>
          <p:cNvPr id="3" name="Content Placeholder 2"/>
          <p:cNvSpPr>
            <a:spLocks noGrp="1"/>
          </p:cNvSpPr>
          <p:nvPr>
            <p:ph idx="1"/>
          </p:nvPr>
        </p:nvSpPr>
        <p:spPr>
          <a:xfrm>
            <a:off x="1464183" y="1905000"/>
            <a:ext cx="7546467" cy="4544064"/>
          </a:xfrm>
        </p:spPr>
        <p:txBody>
          <a:bodyPr>
            <a:normAutofit/>
          </a:bodyPr>
          <a:lstStyle/>
          <a:p>
            <a:r>
              <a:rPr lang="en-SG" sz="2800" dirty="0" smtClean="0"/>
              <a:t>Prevention of NSAID-induced ulcers with risk factors</a:t>
            </a:r>
            <a:r>
              <a:rPr lang="en-SG" sz="2800" baseline="30000" dirty="0" smtClean="0"/>
              <a:t>1</a:t>
            </a:r>
            <a:endParaRPr lang="en-SG" sz="2800" dirty="0" smtClean="0"/>
          </a:p>
          <a:p>
            <a:pPr lvl="2"/>
            <a:r>
              <a:rPr lang="en-SG" sz="2600" dirty="0"/>
              <a:t>Age &gt; 65 years</a:t>
            </a:r>
          </a:p>
          <a:p>
            <a:pPr lvl="2"/>
            <a:r>
              <a:rPr lang="en-SG" sz="2600" dirty="0" smtClean="0"/>
              <a:t>History of PUD or </a:t>
            </a:r>
            <a:r>
              <a:rPr lang="en-SG" sz="2600" dirty="0"/>
              <a:t>gastrointestinal </a:t>
            </a:r>
            <a:r>
              <a:rPr lang="en-SG" sz="2600" dirty="0" smtClean="0"/>
              <a:t>(GI) bleed</a:t>
            </a:r>
          </a:p>
          <a:p>
            <a:pPr lvl="2"/>
            <a:r>
              <a:rPr lang="en-SG" sz="2600" dirty="0" smtClean="0"/>
              <a:t>Concurrent use of low dose aspirin, antiplatelets, anticoagulants or steroids</a:t>
            </a:r>
          </a:p>
          <a:p>
            <a:r>
              <a:rPr lang="en-SG" sz="2800" dirty="0" smtClean="0"/>
              <a:t>Prevention of GI bleed for patients on dual antiplatelet therapy with risk factors</a:t>
            </a:r>
            <a:r>
              <a:rPr lang="en-SG" sz="2800" baseline="30000" dirty="0" smtClean="0"/>
              <a:t>2</a:t>
            </a:r>
            <a:endParaRPr lang="en-SG" sz="2800" dirty="0" smtClean="0"/>
          </a:p>
        </p:txBody>
      </p:sp>
      <p:sp>
        <p:nvSpPr>
          <p:cNvPr id="6" name="Slide Number Placeholder 5"/>
          <p:cNvSpPr>
            <a:spLocks noGrp="1"/>
          </p:cNvSpPr>
          <p:nvPr>
            <p:ph type="sldNum" sz="quarter" idx="12"/>
          </p:nvPr>
        </p:nvSpPr>
        <p:spPr>
          <a:xfrm>
            <a:off x="8686800" y="6127448"/>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19</a:t>
            </a:fld>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990600" y="6368445"/>
            <a:ext cx="5725219" cy="523220"/>
          </a:xfrm>
          <a:prstGeom prst="rect">
            <a:avLst/>
          </a:prstGeom>
          <a:noFill/>
        </p:spPr>
        <p:txBody>
          <a:bodyPr wrap="square" rtlCol="0">
            <a:spAutoFit/>
          </a:bodyPr>
          <a:lstStyle/>
          <a:p>
            <a:pPr marL="342900" indent="-342900">
              <a:buFontTx/>
              <a:buAutoNum type="arabicPeriod"/>
            </a:pPr>
            <a:r>
              <a:rPr lang="en-US" sz="1400" dirty="0" smtClean="0">
                <a:solidFill>
                  <a:prstClr val="black"/>
                </a:solidFill>
              </a:rPr>
              <a:t>Am J Gastroenterol 2009;104(3):728-38.</a:t>
            </a:r>
          </a:p>
          <a:p>
            <a:pPr marL="342900" indent="-342900">
              <a:buFontTx/>
              <a:buAutoNum type="arabicPeriod"/>
            </a:pPr>
            <a:r>
              <a:rPr lang="en-US" sz="1400" dirty="0" smtClean="0">
                <a:solidFill>
                  <a:prstClr val="black"/>
                </a:solidFill>
              </a:rPr>
              <a:t>Am J Gastroenterol 2010;105(12):2533-49.</a:t>
            </a:r>
          </a:p>
        </p:txBody>
      </p:sp>
      <p:sp>
        <p:nvSpPr>
          <p:cNvPr id="7" name="Footer Placeholder 6"/>
          <p:cNvSpPr>
            <a:spLocks noGrp="1"/>
          </p:cNvSpPr>
          <p:nvPr>
            <p:ph type="ftr" sz="quarter" idx="11"/>
          </p:nvPr>
        </p:nvSpPr>
        <p:spPr>
          <a:xfrm>
            <a:off x="7010400" y="6368445"/>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2886086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621" y="288278"/>
            <a:ext cx="5879592" cy="1143000"/>
          </a:xfrm>
        </p:spPr>
        <p:txBody>
          <a:bodyPr/>
          <a:lstStyle/>
          <a:p>
            <a:r>
              <a:rPr lang="en-US" sz="3600" dirty="0" smtClean="0"/>
              <a:t>Case </a:t>
            </a:r>
            <a:r>
              <a:rPr lang="en-US" sz="3600" dirty="0"/>
              <a:t>S</a:t>
            </a:r>
            <a:r>
              <a:rPr lang="en-US" sz="3600" dirty="0" smtClean="0"/>
              <a:t>tudy</a:t>
            </a:r>
            <a:endParaRPr lang="en-US" sz="3600" dirty="0">
              <a:solidFill>
                <a:srgbClr val="FF0000"/>
              </a:solidFill>
            </a:endParaRPr>
          </a:p>
        </p:txBody>
      </p:sp>
      <p:sp>
        <p:nvSpPr>
          <p:cNvPr id="8" name="Footer Placeholder 7"/>
          <p:cNvSpPr>
            <a:spLocks noGrp="1"/>
          </p:cNvSpPr>
          <p:nvPr>
            <p:ph type="ftr" sz="quarter" idx="11"/>
          </p:nvPr>
        </p:nvSpPr>
        <p:spPr>
          <a:xfrm>
            <a:off x="7010400" y="6357096"/>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677835" y="6118971"/>
            <a:ext cx="457200" cy="476250"/>
          </a:xfrm>
        </p:spPr>
        <p:txBody>
          <a:bodyPr/>
          <a:lstStyle/>
          <a:p>
            <a:fld id="{FA84A37A-AFC2-4A01-80A1-FC20F2C0D5BB}" type="slidenum">
              <a:rPr lang="en-US" b="1" smtClean="0">
                <a:solidFill>
                  <a:prstClr val="black"/>
                </a:solidFill>
                <a:latin typeface="Arial" panose="020B0604020202020204" pitchFamily="34" charset="0"/>
                <a:cs typeface="Arial" panose="020B0604020202020204" pitchFamily="34" charset="0"/>
              </a:rPr>
              <a:pPr/>
              <a:t>2</a:t>
            </a:fld>
            <a:endParaRPr lang="en-US"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16521" y="1268760"/>
            <a:ext cx="4724765" cy="5386090"/>
          </a:xfrm>
          <a:prstGeom prst="rect">
            <a:avLst/>
          </a:prstGeom>
        </p:spPr>
        <p:txBody>
          <a:bodyPr wrap="square" rtlCol="0" anchor="t">
            <a:spAutoFit/>
          </a:bodyPr>
          <a:lstStyle/>
          <a:p>
            <a:r>
              <a:rPr lang="en-US" sz="2000" dirty="0">
                <a:solidFill>
                  <a:srgbClr val="000000"/>
                </a:solidFill>
              </a:rPr>
              <a:t>- LYL, Female 71 years old</a:t>
            </a:r>
          </a:p>
          <a:p>
            <a:endParaRPr lang="en-US" sz="2000" dirty="0">
              <a:solidFill>
                <a:srgbClr val="FF0000"/>
              </a:solidFill>
            </a:endParaRPr>
          </a:p>
          <a:p>
            <a:r>
              <a:rPr lang="en-US" sz="2400" b="1" dirty="0">
                <a:solidFill>
                  <a:srgbClr val="000000"/>
                </a:solidFill>
              </a:rPr>
              <a:t>Before:</a:t>
            </a:r>
          </a:p>
          <a:p>
            <a:r>
              <a:rPr lang="en-SG" sz="2000" dirty="0">
                <a:solidFill>
                  <a:prstClr val="black"/>
                </a:solidFill>
              </a:rPr>
              <a:t>1) Gabapentin 300mg TDS</a:t>
            </a:r>
          </a:p>
          <a:p>
            <a:r>
              <a:rPr lang="en-SG" sz="2000" dirty="0">
                <a:solidFill>
                  <a:prstClr val="black"/>
                </a:solidFill>
              </a:rPr>
              <a:t>2) Insulin Aspart Flex Pen 14 units BD</a:t>
            </a:r>
          </a:p>
          <a:p>
            <a:r>
              <a:rPr lang="en-SG" sz="2000" dirty="0">
                <a:solidFill>
                  <a:prstClr val="black"/>
                </a:solidFill>
              </a:rPr>
              <a:t>3) Metformin 850mg TDS</a:t>
            </a:r>
          </a:p>
          <a:p>
            <a:r>
              <a:rPr lang="en-SG" sz="2000" dirty="0">
                <a:solidFill>
                  <a:prstClr val="black"/>
                </a:solidFill>
              </a:rPr>
              <a:t>4) Atenolol 50mg OM</a:t>
            </a:r>
          </a:p>
          <a:p>
            <a:r>
              <a:rPr lang="en-SG" sz="2000" dirty="0">
                <a:solidFill>
                  <a:prstClr val="black"/>
                </a:solidFill>
              </a:rPr>
              <a:t>5) Amlodipine 10mg OM</a:t>
            </a:r>
          </a:p>
          <a:p>
            <a:r>
              <a:rPr lang="en-SG" sz="2000" dirty="0">
                <a:solidFill>
                  <a:prstClr val="black"/>
                </a:solidFill>
              </a:rPr>
              <a:t>6) Enalapril 10mg BD  </a:t>
            </a:r>
          </a:p>
          <a:p>
            <a:r>
              <a:rPr lang="en-SG" sz="2000" dirty="0">
                <a:solidFill>
                  <a:prstClr val="black"/>
                </a:solidFill>
              </a:rPr>
              <a:t>7) Aspirin 100mg OM</a:t>
            </a:r>
          </a:p>
          <a:p>
            <a:r>
              <a:rPr lang="en-SG" sz="2000" dirty="0">
                <a:solidFill>
                  <a:prstClr val="black"/>
                </a:solidFill>
              </a:rPr>
              <a:t>8) Omeprazole 40mg BD</a:t>
            </a:r>
          </a:p>
          <a:p>
            <a:r>
              <a:rPr lang="en-SG" sz="2000" dirty="0">
                <a:solidFill>
                  <a:prstClr val="black"/>
                </a:solidFill>
              </a:rPr>
              <a:t>9) Simvastatin 20mg ON</a:t>
            </a:r>
          </a:p>
          <a:p>
            <a:r>
              <a:rPr lang="en-SG" sz="2000" dirty="0">
                <a:solidFill>
                  <a:prstClr val="black"/>
                </a:solidFill>
              </a:rPr>
              <a:t>10) Calcium Vit D 1 OM</a:t>
            </a:r>
          </a:p>
          <a:p>
            <a:r>
              <a:rPr lang="en-SG" sz="2000" dirty="0">
                <a:solidFill>
                  <a:prstClr val="black"/>
                </a:solidFill>
              </a:rPr>
              <a:t>11) Glargine 56 units ON</a:t>
            </a:r>
          </a:p>
          <a:p>
            <a:r>
              <a:rPr lang="en-SG" sz="2000" dirty="0">
                <a:solidFill>
                  <a:prstClr val="black"/>
                </a:solidFill>
              </a:rPr>
              <a:t>12) Diclofenac 50mg TDS PRN</a:t>
            </a:r>
          </a:p>
          <a:p>
            <a:r>
              <a:rPr lang="en-SG" sz="2000" dirty="0">
                <a:solidFill>
                  <a:prstClr val="black"/>
                </a:solidFill>
              </a:rPr>
              <a:t>13) Neuroforte 1 OM</a:t>
            </a:r>
          </a:p>
          <a:p>
            <a:endParaRPr lang="en-US" sz="2000" b="1" dirty="0">
              <a:solidFill>
                <a:srgbClr val="000000"/>
              </a:solidFill>
            </a:endParaRPr>
          </a:p>
        </p:txBody>
      </p:sp>
      <p:pic>
        <p:nvPicPr>
          <p:cNvPr id="3" name="Picture 2"/>
          <p:cNvPicPr>
            <a:picLocks noChangeAspect="1"/>
          </p:cNvPicPr>
          <p:nvPr/>
        </p:nvPicPr>
        <p:blipFill>
          <a:blip r:embed="rId3"/>
          <a:stretch>
            <a:fillRect/>
          </a:stretch>
        </p:blipFill>
        <p:spPr>
          <a:xfrm>
            <a:off x="6156843" y="2219027"/>
            <a:ext cx="2793253" cy="2822994"/>
          </a:xfrm>
          <a:prstGeom prst="rect">
            <a:avLst/>
          </a:prstGeom>
        </p:spPr>
      </p:pic>
      <p:sp>
        <p:nvSpPr>
          <p:cNvPr id="7" name="TextBox 6"/>
          <p:cNvSpPr txBox="1"/>
          <p:nvPr/>
        </p:nvSpPr>
        <p:spPr>
          <a:xfrm>
            <a:off x="4349879" y="1268760"/>
            <a:ext cx="4758625" cy="707886"/>
          </a:xfrm>
          <a:prstGeom prst="rect">
            <a:avLst/>
          </a:prstGeom>
        </p:spPr>
        <p:txBody>
          <a:bodyPr wrap="square" rtlCol="0" anchor="t">
            <a:spAutoFit/>
          </a:bodyPr>
          <a:lstStyle/>
          <a:p>
            <a:r>
              <a:rPr lang="en-US" sz="2000" b="1" dirty="0">
                <a:solidFill>
                  <a:srgbClr val="000000"/>
                </a:solidFill>
              </a:rPr>
              <a:t>PMHx</a:t>
            </a:r>
            <a:r>
              <a:rPr lang="en-US" sz="2000" dirty="0">
                <a:solidFill>
                  <a:srgbClr val="000000"/>
                </a:solidFill>
              </a:rPr>
              <a:t>: HTN, DM, HLD, depression and cervical spondylosis.</a:t>
            </a:r>
          </a:p>
        </p:txBody>
      </p:sp>
      <p:sp>
        <p:nvSpPr>
          <p:cNvPr id="9" name="TextBox 8"/>
          <p:cNvSpPr txBox="1"/>
          <p:nvPr/>
        </p:nvSpPr>
        <p:spPr>
          <a:xfrm>
            <a:off x="3998985" y="2204864"/>
            <a:ext cx="2589239" cy="400110"/>
          </a:xfrm>
          <a:prstGeom prst="rect">
            <a:avLst/>
          </a:prstGeom>
        </p:spPr>
        <p:txBody>
          <a:bodyPr wrap="square" rtlCol="0" anchor="t">
            <a:spAutoFit/>
          </a:bodyPr>
          <a:lstStyle/>
          <a:p>
            <a:r>
              <a:rPr lang="en-US" sz="2000" dirty="0">
                <a:solidFill>
                  <a:srgbClr val="FF0000"/>
                </a:solidFill>
              </a:rPr>
              <a:t>(Taking </a:t>
            </a:r>
            <a:r>
              <a:rPr lang="en-US" sz="2000" dirty="0" smtClean="0">
                <a:solidFill>
                  <a:srgbClr val="FF0000"/>
                </a:solidFill>
              </a:rPr>
              <a:t>BD)</a:t>
            </a:r>
            <a:endParaRPr lang="en-US" sz="2000" dirty="0">
              <a:solidFill>
                <a:srgbClr val="FF0000"/>
              </a:solidFill>
            </a:endParaRPr>
          </a:p>
        </p:txBody>
      </p:sp>
      <p:sp>
        <p:nvSpPr>
          <p:cNvPr id="10" name="TextBox 9"/>
          <p:cNvSpPr txBox="1"/>
          <p:nvPr/>
        </p:nvSpPr>
        <p:spPr>
          <a:xfrm>
            <a:off x="3883499" y="4365104"/>
            <a:ext cx="2560709" cy="400110"/>
          </a:xfrm>
          <a:prstGeom prst="rect">
            <a:avLst/>
          </a:prstGeom>
        </p:spPr>
        <p:txBody>
          <a:bodyPr wrap="square" rtlCol="0" anchor="t">
            <a:spAutoFit/>
          </a:bodyPr>
          <a:lstStyle/>
          <a:p>
            <a:r>
              <a:rPr lang="en-US" sz="2000" dirty="0">
                <a:solidFill>
                  <a:srgbClr val="FF0000"/>
                </a:solidFill>
              </a:rPr>
              <a:t>(Taking 20mg  BD)</a:t>
            </a:r>
          </a:p>
        </p:txBody>
      </p:sp>
      <p:sp>
        <p:nvSpPr>
          <p:cNvPr id="11" name="TextBox 10"/>
          <p:cNvSpPr txBox="1"/>
          <p:nvPr/>
        </p:nvSpPr>
        <p:spPr>
          <a:xfrm>
            <a:off x="3491880" y="3748970"/>
            <a:ext cx="2448272" cy="400110"/>
          </a:xfrm>
          <a:prstGeom prst="rect">
            <a:avLst/>
          </a:prstGeom>
        </p:spPr>
        <p:txBody>
          <a:bodyPr wrap="square" rtlCol="0" anchor="t">
            <a:spAutoFit/>
          </a:bodyPr>
          <a:lstStyle/>
          <a:p>
            <a:r>
              <a:rPr lang="en-US" sz="2000" dirty="0">
                <a:solidFill>
                  <a:srgbClr val="FF0000"/>
                </a:solidFill>
              </a:rPr>
              <a:t>(Disturbing Cough)</a:t>
            </a:r>
          </a:p>
        </p:txBody>
      </p:sp>
      <p:sp>
        <p:nvSpPr>
          <p:cNvPr id="18" name="TextBox 17"/>
          <p:cNvSpPr txBox="1"/>
          <p:nvPr/>
        </p:nvSpPr>
        <p:spPr>
          <a:xfrm rot="20904360">
            <a:off x="4484312" y="5432155"/>
            <a:ext cx="4610852" cy="954107"/>
          </a:xfrm>
          <a:prstGeom prst="rect">
            <a:avLst/>
          </a:prstGeom>
        </p:spPr>
        <p:txBody>
          <a:bodyPr wrap="square" rtlCol="0" anchor="t">
            <a:spAutoFit/>
          </a:bodyPr>
          <a:lstStyle/>
          <a:p>
            <a:r>
              <a:rPr lang="en-US" sz="2800" b="1" dirty="0">
                <a:solidFill>
                  <a:srgbClr val="FF0000"/>
                </a:solidFill>
              </a:rPr>
              <a:t>TOO MANY MEDICINES!</a:t>
            </a:r>
          </a:p>
          <a:p>
            <a:r>
              <a:rPr lang="en-US" sz="2800" b="1" dirty="0" smtClean="0">
                <a:solidFill>
                  <a:srgbClr val="FF0000"/>
                </a:solidFill>
              </a:rPr>
              <a:t>TAKEN </a:t>
            </a:r>
            <a:r>
              <a:rPr lang="en-US" sz="2800" b="1" dirty="0">
                <a:solidFill>
                  <a:srgbClr val="FF0000"/>
                </a:solidFill>
              </a:rPr>
              <a:t>WRONGLY</a:t>
            </a:r>
          </a:p>
        </p:txBody>
      </p:sp>
    </p:spTree>
    <p:extLst>
      <p:ext uri="{BB962C8B-B14F-4D97-AF65-F5344CB8AC3E}">
        <p14:creationId xmlns:p14="http://schemas.microsoft.com/office/powerpoint/2010/main" val="63096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PPI usage with NSAIDs</a:t>
            </a:r>
            <a:endParaRPr lang="en-SG" sz="3600" dirty="0"/>
          </a:p>
        </p:txBody>
      </p:sp>
      <p:sp>
        <p:nvSpPr>
          <p:cNvPr id="3" name="Content Placeholder 2"/>
          <p:cNvSpPr>
            <a:spLocks noGrp="1"/>
          </p:cNvSpPr>
          <p:nvPr>
            <p:ph idx="1"/>
          </p:nvPr>
        </p:nvSpPr>
        <p:spPr>
          <a:xfrm>
            <a:off x="1043608" y="1752600"/>
            <a:ext cx="8100392" cy="4724400"/>
          </a:xfrm>
        </p:spPr>
        <p:txBody>
          <a:bodyPr>
            <a:normAutofit/>
          </a:bodyPr>
          <a:lstStyle/>
          <a:p>
            <a:r>
              <a:rPr lang="en-US" sz="2400" dirty="0" smtClean="0"/>
              <a:t>Patients with </a:t>
            </a:r>
            <a:r>
              <a:rPr lang="en-US" sz="2400" b="1" u="sng" dirty="0" smtClean="0">
                <a:solidFill>
                  <a:srgbClr val="FF0000"/>
                </a:solidFill>
              </a:rPr>
              <a:t>high GI </a:t>
            </a:r>
            <a:r>
              <a:rPr lang="en-US" sz="2400" dirty="0" smtClean="0"/>
              <a:t>risk (e.g. history of complicated ulcer or </a:t>
            </a:r>
            <a:r>
              <a:rPr lang="en-US" sz="2400" u="sng" dirty="0" smtClean="0"/>
              <a:t>&gt;</a:t>
            </a:r>
            <a:r>
              <a:rPr lang="en-US" sz="2400" dirty="0" smtClean="0"/>
              <a:t> 2 GI risk factors) should </a:t>
            </a:r>
            <a:r>
              <a:rPr lang="en-US" sz="2400" b="1" u="sng" dirty="0" smtClean="0">
                <a:solidFill>
                  <a:srgbClr val="FF0000"/>
                </a:solidFill>
              </a:rPr>
              <a:t>avoid</a:t>
            </a:r>
            <a:r>
              <a:rPr lang="en-US" sz="2400" b="1" dirty="0" smtClean="0">
                <a:solidFill>
                  <a:srgbClr val="FF0000"/>
                </a:solidFill>
              </a:rPr>
              <a:t> </a:t>
            </a:r>
            <a:r>
              <a:rPr lang="en-US" sz="2400" dirty="0" smtClean="0"/>
              <a:t>NSAIDs</a:t>
            </a:r>
            <a:r>
              <a:rPr lang="en-US" sz="2400" baseline="30000" dirty="0" smtClean="0"/>
              <a:t>1</a:t>
            </a:r>
          </a:p>
          <a:p>
            <a:pPr marL="82296" indent="0">
              <a:buNone/>
            </a:pPr>
            <a:endParaRPr lang="en-US" sz="2400" baseline="30000" dirty="0" smtClean="0"/>
          </a:p>
          <a:p>
            <a:r>
              <a:rPr lang="en-US" sz="2400" dirty="0" smtClean="0"/>
              <a:t>Patients with </a:t>
            </a:r>
            <a:r>
              <a:rPr lang="en-US" sz="2400" b="1" u="sng" dirty="0" smtClean="0">
                <a:solidFill>
                  <a:srgbClr val="FF0000"/>
                </a:solidFill>
              </a:rPr>
              <a:t>low GI </a:t>
            </a:r>
            <a:r>
              <a:rPr lang="en-US" sz="2400" dirty="0" smtClean="0"/>
              <a:t>risk </a:t>
            </a:r>
            <a:r>
              <a:rPr lang="en-US" sz="2400" b="1" u="sng" dirty="0" smtClean="0">
                <a:solidFill>
                  <a:srgbClr val="FF0000"/>
                </a:solidFill>
              </a:rPr>
              <a:t>should not receive PPI </a:t>
            </a:r>
            <a:r>
              <a:rPr lang="en-US" sz="2400" dirty="0" smtClean="0"/>
              <a:t>for GI prophylaxis with NSAIDs</a:t>
            </a:r>
            <a:r>
              <a:rPr lang="en-US" sz="2400" baseline="30000" dirty="0" smtClean="0"/>
              <a:t>1 </a:t>
            </a:r>
            <a:endParaRPr lang="en-US" sz="2400" baseline="30000" dirty="0"/>
          </a:p>
          <a:p>
            <a:pPr lvl="2"/>
            <a:r>
              <a:rPr lang="en-US" dirty="0" smtClean="0"/>
              <a:t>No RCTs has evaluated efficacy of PPI </a:t>
            </a:r>
            <a:r>
              <a:rPr lang="en-US" dirty="0"/>
              <a:t>in preventing </a:t>
            </a:r>
            <a:r>
              <a:rPr lang="en-US" dirty="0" smtClean="0"/>
              <a:t>complications (</a:t>
            </a:r>
            <a:r>
              <a:rPr lang="en-US" dirty="0" err="1" smtClean="0"/>
              <a:t>e.g</a:t>
            </a:r>
            <a:r>
              <a:rPr lang="en-US" dirty="0" smtClean="0"/>
              <a:t> </a:t>
            </a:r>
            <a:r>
              <a:rPr lang="en-US" dirty="0"/>
              <a:t>bleeding, </a:t>
            </a:r>
            <a:r>
              <a:rPr lang="en-US" dirty="0" smtClean="0"/>
              <a:t>perforation, </a:t>
            </a:r>
            <a:r>
              <a:rPr lang="en-US" dirty="0"/>
              <a:t>death) </a:t>
            </a:r>
            <a:r>
              <a:rPr lang="en-US" dirty="0" smtClean="0"/>
              <a:t>from NSAIDs-induced ulcers</a:t>
            </a:r>
            <a:r>
              <a:rPr lang="en-US" baseline="30000" dirty="0" smtClean="0"/>
              <a:t>1</a:t>
            </a:r>
            <a:endParaRPr lang="en-US" dirty="0"/>
          </a:p>
          <a:p>
            <a:pPr lvl="2"/>
            <a:r>
              <a:rPr lang="en-US" dirty="0" smtClean="0"/>
              <a:t>(NSAIDs + PPI) vs COX-2 inhibitors had similar symptomatic ulcer recurrence rates in high risk patients.</a:t>
            </a:r>
            <a:r>
              <a:rPr lang="en-US" baseline="30000" dirty="0" smtClean="0"/>
              <a:t>2</a:t>
            </a:r>
            <a:endParaRPr lang="en-US" dirty="0" smtClean="0"/>
          </a:p>
        </p:txBody>
      </p:sp>
      <p:sp>
        <p:nvSpPr>
          <p:cNvPr id="7" name="Footer Placeholder 6"/>
          <p:cNvSpPr>
            <a:spLocks noGrp="1"/>
          </p:cNvSpPr>
          <p:nvPr>
            <p:ph type="ftr" sz="quarter" idx="11"/>
          </p:nvPr>
        </p:nvSpPr>
        <p:spPr>
          <a:xfrm>
            <a:off x="7010400" y="6367135"/>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5" name="Slide Number Placeholder 4"/>
          <p:cNvSpPr>
            <a:spLocks noGrp="1"/>
          </p:cNvSpPr>
          <p:nvPr>
            <p:ph type="sldNum" sz="quarter" idx="12"/>
          </p:nvPr>
        </p:nvSpPr>
        <p:spPr>
          <a:xfrm>
            <a:off x="8748464" y="6152495"/>
            <a:ext cx="457200" cy="476250"/>
          </a:xfrm>
          <a:prstGeom prst="rect">
            <a:avLst/>
          </a:prstGeom>
        </p:spPr>
        <p:txBody>
          <a:bodyPr/>
          <a:lstStyle/>
          <a:p>
            <a:fld id="{C2CDB100-378D-4B8B-A8D5-C2CE79CEDD02}" type="slidenum">
              <a:rPr lang="en-US" b="1" smtClean="0">
                <a:solidFill>
                  <a:prstClr val="black"/>
                </a:solidFill>
                <a:latin typeface="Arial" panose="020B0604020202020204" pitchFamily="34" charset="0"/>
                <a:cs typeface="Arial" panose="020B0604020202020204" pitchFamily="34" charset="0"/>
              </a:rPr>
              <a:pPr/>
              <a:t>20</a:t>
            </a:fld>
            <a:endParaRPr lang="en-US" b="1"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1043608" y="6343650"/>
            <a:ext cx="5814392" cy="523220"/>
          </a:xfrm>
          <a:prstGeom prst="rect">
            <a:avLst/>
          </a:prstGeom>
          <a:noFill/>
        </p:spPr>
        <p:txBody>
          <a:bodyPr wrap="square" rtlCol="0">
            <a:spAutoFit/>
          </a:bodyPr>
          <a:lstStyle/>
          <a:p>
            <a:pPr marL="344488" indent="-344488">
              <a:tabLst>
                <a:tab pos="344488" algn="l"/>
              </a:tabLst>
            </a:pPr>
            <a:r>
              <a:rPr lang="en-US" sz="1400" dirty="0">
                <a:solidFill>
                  <a:prstClr val="black"/>
                </a:solidFill>
              </a:rPr>
              <a:t>1.	Am J Gastroenterol 2009; 104:728–738;</a:t>
            </a:r>
          </a:p>
          <a:p>
            <a:pPr marL="344488" indent="-344488">
              <a:tabLst>
                <a:tab pos="344488" algn="l"/>
              </a:tabLst>
            </a:pPr>
            <a:r>
              <a:rPr lang="en-US" sz="1400" dirty="0">
                <a:solidFill>
                  <a:prstClr val="black"/>
                </a:solidFill>
              </a:rPr>
              <a:t>2. 	</a:t>
            </a:r>
            <a:r>
              <a:rPr lang="en-SG" sz="1400" dirty="0" err="1">
                <a:solidFill>
                  <a:prstClr val="black"/>
                </a:solidFill>
              </a:rPr>
              <a:t>Scheiman</a:t>
            </a:r>
            <a:r>
              <a:rPr lang="en-SG" sz="1400" dirty="0">
                <a:solidFill>
                  <a:prstClr val="black"/>
                </a:solidFill>
              </a:rPr>
              <a:t> Arthritis Research &amp; Therapy 2013, 15(Suppl 3):S5.</a:t>
            </a:r>
          </a:p>
        </p:txBody>
      </p:sp>
    </p:spTree>
    <p:extLst>
      <p:ext uri="{BB962C8B-B14F-4D97-AF65-F5344CB8AC3E}">
        <p14:creationId xmlns:p14="http://schemas.microsoft.com/office/powerpoint/2010/main" val="120920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0233"/>
            <a:ext cx="5879592" cy="1143000"/>
          </a:xfrm>
        </p:spPr>
        <p:txBody>
          <a:bodyPr>
            <a:normAutofit fontScale="90000"/>
          </a:bodyPr>
          <a:lstStyle/>
          <a:p>
            <a:r>
              <a:rPr lang="en-US" dirty="0" smtClean="0"/>
              <a:t>Recommendations for prevention of NSAID-related ulcer complications</a:t>
            </a:r>
            <a:endParaRPr lang="en-US" dirty="0"/>
          </a:p>
        </p:txBody>
      </p:sp>
      <p:sp>
        <p:nvSpPr>
          <p:cNvPr id="10" name="Footer Placeholder 9"/>
          <p:cNvSpPr>
            <a:spLocks noGrp="1"/>
          </p:cNvSpPr>
          <p:nvPr>
            <p:ph type="ftr" sz="quarter" idx="11"/>
          </p:nvPr>
        </p:nvSpPr>
        <p:spPr>
          <a:xfrm>
            <a:off x="7010400" y="6392553"/>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763000" y="6165059"/>
            <a:ext cx="457200" cy="476250"/>
          </a:xfrm>
          <a:prstGeom prst="rect">
            <a:avLst/>
          </a:prstGeom>
        </p:spPr>
        <p:txBody>
          <a:bodyPr/>
          <a:lstStyle/>
          <a:p>
            <a:fld id="{CC01DCB1-E1BC-4A7E-8596-0AA320A0EBF5}" type="slidenum">
              <a:rPr lang="en-US" b="1" smtClean="0">
                <a:solidFill>
                  <a:prstClr val="black"/>
                </a:solidFill>
                <a:latin typeface="Arial" panose="020B0604020202020204" pitchFamily="34" charset="0"/>
                <a:cs typeface="Arial" panose="020B0604020202020204" pitchFamily="34" charset="0"/>
              </a:rPr>
              <a:pPr/>
              <a:t>21</a:t>
            </a:fld>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943025" y="6379699"/>
            <a:ext cx="6829375" cy="523220"/>
          </a:xfrm>
          <a:prstGeom prst="rect">
            <a:avLst/>
          </a:prstGeom>
          <a:noFill/>
        </p:spPr>
        <p:txBody>
          <a:bodyPr wrap="square" rtlCol="0">
            <a:spAutoFit/>
          </a:bodyPr>
          <a:lstStyle/>
          <a:p>
            <a:pPr marL="223838" indent="-223838">
              <a:tabLst>
                <a:tab pos="173038" algn="l"/>
              </a:tabLst>
            </a:pPr>
            <a:r>
              <a:rPr lang="nl-NL" sz="1400" dirty="0">
                <a:solidFill>
                  <a:prstClr val="black"/>
                </a:solidFill>
              </a:rPr>
              <a:t>1.		Table adapted from : Am J Gastroenterol </a:t>
            </a:r>
            <a:r>
              <a:rPr lang="nl-NL" sz="1400" dirty="0" smtClean="0">
                <a:solidFill>
                  <a:prstClr val="black"/>
                </a:solidFill>
              </a:rPr>
              <a:t>2009;104:728 </a:t>
            </a:r>
            <a:r>
              <a:rPr lang="nl-NL" sz="1400" dirty="0">
                <a:solidFill>
                  <a:prstClr val="black"/>
                </a:solidFill>
              </a:rPr>
              <a:t>– 738</a:t>
            </a:r>
          </a:p>
          <a:p>
            <a:pPr>
              <a:tabLst>
                <a:tab pos="223838" algn="l"/>
              </a:tabLst>
            </a:pPr>
            <a:r>
              <a:rPr lang="en-SG" sz="1400" dirty="0">
                <a:solidFill>
                  <a:prstClr val="black"/>
                </a:solidFill>
              </a:rPr>
              <a:t>2.	Lancet. 2007 May 12;369(9573):1621-6</a:t>
            </a:r>
          </a:p>
        </p:txBody>
      </p:sp>
      <p:graphicFrame>
        <p:nvGraphicFramePr>
          <p:cNvPr id="3" name="Table 2"/>
          <p:cNvGraphicFramePr>
            <a:graphicFrameLocks noGrp="1"/>
          </p:cNvGraphicFramePr>
          <p:nvPr>
            <p:extLst>
              <p:ext uri="{D42A27DB-BD31-4B8C-83A1-F6EECF244321}">
                <p14:modId xmlns:p14="http://schemas.microsoft.com/office/powerpoint/2010/main" val="2262522733"/>
              </p:ext>
            </p:extLst>
          </p:nvPr>
        </p:nvGraphicFramePr>
        <p:xfrm>
          <a:off x="1214309" y="2105621"/>
          <a:ext cx="7696199" cy="4093985"/>
        </p:xfrm>
        <a:graphic>
          <a:graphicData uri="http://schemas.openxmlformats.org/drawingml/2006/table">
            <a:tbl>
              <a:tblPr firstRow="1" bandRow="1">
                <a:tableStyleId>{21E4AEA4-8DFA-4A89-87EB-49C32662AFE0}</a:tableStyleId>
              </a:tblPr>
              <a:tblGrid>
                <a:gridCol w="1644734"/>
                <a:gridCol w="2392799"/>
                <a:gridCol w="1595199"/>
                <a:gridCol w="2063467"/>
              </a:tblGrid>
              <a:tr h="322158">
                <a:tc rowSpan="2">
                  <a:txBody>
                    <a:bodyPr/>
                    <a:lstStyle/>
                    <a:p>
                      <a:endParaRPr lang="en-SG" sz="1700" dirty="0"/>
                    </a:p>
                  </a:txBody>
                  <a:tcPr/>
                </a:tc>
                <a:tc gridSpan="3">
                  <a:txBody>
                    <a:bodyPr/>
                    <a:lstStyle/>
                    <a:p>
                      <a:pPr algn="ctr"/>
                      <a:r>
                        <a:rPr lang="en-SG" sz="1700" dirty="0" smtClean="0"/>
                        <a:t>Gastrointestinal</a:t>
                      </a:r>
                      <a:r>
                        <a:rPr lang="en-SG" sz="1700" baseline="0" dirty="0" smtClean="0"/>
                        <a:t>  </a:t>
                      </a:r>
                      <a:r>
                        <a:rPr lang="en-SG" sz="1700" baseline="0" dirty="0" err="1" smtClean="0"/>
                        <a:t>risk</a:t>
                      </a:r>
                      <a:r>
                        <a:rPr lang="en-SG" sz="1700" baseline="30000" dirty="0" err="1" smtClean="0"/>
                        <a:t>a</a:t>
                      </a:r>
                      <a:endParaRPr lang="en-SG" sz="1700" dirty="0"/>
                    </a:p>
                  </a:txBody>
                  <a:tcPr/>
                </a:tc>
                <a:tc hMerge="1">
                  <a:txBody>
                    <a:bodyPr/>
                    <a:lstStyle/>
                    <a:p>
                      <a:endParaRPr lang="en-SG" dirty="0"/>
                    </a:p>
                  </a:txBody>
                  <a:tcPr/>
                </a:tc>
                <a:tc hMerge="1">
                  <a:txBody>
                    <a:bodyPr/>
                    <a:lstStyle/>
                    <a:p>
                      <a:endParaRPr lang="en-SG" dirty="0"/>
                    </a:p>
                  </a:txBody>
                  <a:tcPr/>
                </a:tc>
              </a:tr>
              <a:tr h="322158">
                <a:tc vMerge="1">
                  <a:txBody>
                    <a:bodyPr/>
                    <a:lstStyle/>
                    <a:p>
                      <a:endParaRPr lang="en-SG" dirty="0"/>
                    </a:p>
                  </a:txBody>
                  <a:tcPr>
                    <a:solidFill>
                      <a:srgbClr val="FFC000"/>
                    </a:solidFill>
                  </a:tcPr>
                </a:tc>
                <a:tc>
                  <a:txBody>
                    <a:bodyPr/>
                    <a:lstStyle/>
                    <a:p>
                      <a:pPr algn="ctr"/>
                      <a:r>
                        <a:rPr lang="en-SG" sz="1700" b="1" dirty="0" smtClean="0">
                          <a:solidFill>
                            <a:schemeClr val="bg1"/>
                          </a:solidFill>
                        </a:rPr>
                        <a:t>Low</a:t>
                      </a:r>
                      <a:endParaRPr lang="en-SG" sz="1700" b="1" dirty="0">
                        <a:solidFill>
                          <a:schemeClr val="bg1"/>
                        </a:solidFill>
                      </a:endParaRPr>
                    </a:p>
                  </a:txBody>
                  <a:tcPr>
                    <a:solidFill>
                      <a:srgbClr val="FFC000"/>
                    </a:solidFill>
                  </a:tcPr>
                </a:tc>
                <a:tc>
                  <a:txBody>
                    <a:bodyPr/>
                    <a:lstStyle/>
                    <a:p>
                      <a:pPr algn="ctr"/>
                      <a:r>
                        <a:rPr lang="en-SG" sz="1700" b="1" dirty="0" smtClean="0">
                          <a:solidFill>
                            <a:schemeClr val="bg1"/>
                          </a:solidFill>
                        </a:rPr>
                        <a:t>Moderate</a:t>
                      </a:r>
                      <a:endParaRPr lang="en-SG" sz="1700" b="1" dirty="0">
                        <a:solidFill>
                          <a:schemeClr val="bg1"/>
                        </a:solidFill>
                      </a:endParaRPr>
                    </a:p>
                  </a:txBody>
                  <a:tcPr>
                    <a:solidFill>
                      <a:srgbClr val="FFC000"/>
                    </a:solidFill>
                  </a:tcPr>
                </a:tc>
                <a:tc>
                  <a:txBody>
                    <a:bodyPr/>
                    <a:lstStyle/>
                    <a:p>
                      <a:pPr algn="ctr"/>
                      <a:r>
                        <a:rPr lang="en-SG" sz="1700" b="1" dirty="0" smtClean="0">
                          <a:solidFill>
                            <a:schemeClr val="bg1"/>
                          </a:solidFill>
                        </a:rPr>
                        <a:t>High</a:t>
                      </a:r>
                      <a:endParaRPr lang="en-SG" sz="1700" b="1" dirty="0">
                        <a:solidFill>
                          <a:schemeClr val="bg1"/>
                        </a:solidFill>
                      </a:endParaRPr>
                    </a:p>
                  </a:txBody>
                  <a:tcPr>
                    <a:solidFill>
                      <a:srgbClr val="FFC000"/>
                    </a:solidFill>
                  </a:tcPr>
                </a:tc>
              </a:tr>
              <a:tr h="1259345">
                <a:tc>
                  <a:txBody>
                    <a:bodyPr/>
                    <a:lstStyle/>
                    <a:p>
                      <a:pPr algn="ctr"/>
                      <a:r>
                        <a:rPr lang="en-SG" sz="1700" b="1" dirty="0" smtClean="0">
                          <a:solidFill>
                            <a:schemeClr val="tx1"/>
                          </a:solidFill>
                        </a:rPr>
                        <a:t>Low CV risk</a:t>
                      </a:r>
                    </a:p>
                  </a:txBody>
                  <a:tcPr anchor="ctr">
                    <a:solidFill>
                      <a:srgbClr val="FFC000"/>
                    </a:solidFill>
                  </a:tcPr>
                </a:tc>
                <a:tc>
                  <a:txBody>
                    <a:bodyPr/>
                    <a:lstStyle/>
                    <a:p>
                      <a:pPr algn="ctr"/>
                      <a:r>
                        <a:rPr lang="en-SG" sz="1700" dirty="0" smtClean="0"/>
                        <a:t>NSAID alone </a:t>
                      </a:r>
                    </a:p>
                    <a:p>
                      <a:pPr algn="ctr"/>
                      <a:r>
                        <a:rPr lang="en-SG" sz="1700" dirty="0" smtClean="0"/>
                        <a:t>(the least </a:t>
                      </a:r>
                      <a:r>
                        <a:rPr lang="en-SG" sz="1700" dirty="0" err="1" smtClean="0"/>
                        <a:t>ulcerogenic</a:t>
                      </a:r>
                      <a:r>
                        <a:rPr lang="en-SG" sz="1700" dirty="0" smtClean="0"/>
                        <a:t> NSAID at the lowest effective</a:t>
                      </a:r>
                      <a:r>
                        <a:rPr lang="en-SG" sz="1700" baseline="0" dirty="0" smtClean="0"/>
                        <a:t> dose)</a:t>
                      </a:r>
                      <a:endParaRPr lang="en-SG" sz="1700" dirty="0"/>
                    </a:p>
                  </a:txBody>
                  <a:tcPr anchor="ctr"/>
                </a:tc>
                <a:tc>
                  <a:txBody>
                    <a:bodyPr/>
                    <a:lstStyle/>
                    <a:p>
                      <a:pPr algn="ctr"/>
                      <a:r>
                        <a:rPr lang="en-SG" sz="1700" dirty="0" smtClean="0"/>
                        <a:t>NSAID + PPI/misoprostol</a:t>
                      </a:r>
                      <a:endParaRPr lang="en-SG" sz="1700" dirty="0"/>
                    </a:p>
                  </a:txBody>
                  <a:tcPr anchor="ctr"/>
                </a:tc>
                <a:tc>
                  <a:txBody>
                    <a:bodyPr/>
                    <a:lstStyle/>
                    <a:p>
                      <a:pPr algn="ctr"/>
                      <a:r>
                        <a:rPr lang="en-SG" sz="1700" dirty="0" smtClean="0"/>
                        <a:t>Alternative therapy if possible or COX-2 inhibitor + PPI/misoprostol</a:t>
                      </a:r>
                      <a:endParaRPr lang="en-SG" sz="1700" dirty="0"/>
                    </a:p>
                  </a:txBody>
                  <a:tcPr anchor="ctr"/>
                </a:tc>
              </a:tr>
              <a:tr h="1025048">
                <a:tc>
                  <a:txBody>
                    <a:bodyPr/>
                    <a:lstStyle/>
                    <a:p>
                      <a:pPr algn="ctr"/>
                      <a:r>
                        <a:rPr lang="en-SG" sz="1700" b="1" dirty="0" smtClean="0">
                          <a:solidFill>
                            <a:schemeClr val="tx1"/>
                          </a:solidFill>
                        </a:rPr>
                        <a:t>High</a:t>
                      </a:r>
                      <a:r>
                        <a:rPr lang="en-SG" sz="1700" b="1" baseline="0" dirty="0" smtClean="0">
                          <a:solidFill>
                            <a:schemeClr val="tx1"/>
                          </a:solidFill>
                        </a:rPr>
                        <a:t> CV </a:t>
                      </a:r>
                      <a:r>
                        <a:rPr lang="en-SG" sz="1700" b="1" baseline="0" dirty="0" err="1" smtClean="0">
                          <a:solidFill>
                            <a:schemeClr val="tx1"/>
                          </a:solidFill>
                        </a:rPr>
                        <a:t>risk</a:t>
                      </a:r>
                      <a:r>
                        <a:rPr lang="en-SG" sz="1700" b="1" baseline="30000" dirty="0" err="1" smtClean="0">
                          <a:solidFill>
                            <a:schemeClr val="tx1"/>
                          </a:solidFill>
                        </a:rPr>
                        <a:t>b</a:t>
                      </a:r>
                      <a:r>
                        <a:rPr lang="en-SG" sz="1700" b="1" baseline="30000" dirty="0" smtClean="0">
                          <a:solidFill>
                            <a:schemeClr val="tx1"/>
                          </a:solidFill>
                        </a:rPr>
                        <a:t> </a:t>
                      </a:r>
                      <a:r>
                        <a:rPr lang="en-SG" sz="1700" b="1" baseline="0" dirty="0" smtClean="0">
                          <a:solidFill>
                            <a:schemeClr val="tx1"/>
                          </a:solidFill>
                        </a:rPr>
                        <a:t>(low-dose aspirin required)</a:t>
                      </a:r>
                      <a:endParaRPr lang="en-SG" sz="1700" b="1" baseline="30000" dirty="0">
                        <a:solidFill>
                          <a:schemeClr val="tx1"/>
                        </a:solidFill>
                      </a:endParaRPr>
                    </a:p>
                  </a:txBody>
                  <a:tcPr anchor="ctr">
                    <a:solidFill>
                      <a:srgbClr val="FFC000"/>
                    </a:solidFill>
                  </a:tcPr>
                </a:tc>
                <a:tc>
                  <a:txBody>
                    <a:bodyPr/>
                    <a:lstStyle/>
                    <a:p>
                      <a:pPr algn="ctr"/>
                      <a:r>
                        <a:rPr lang="en-SG" sz="1700" dirty="0" smtClean="0"/>
                        <a:t>Naproxen</a:t>
                      </a:r>
                      <a:r>
                        <a:rPr lang="en-SG" sz="1700" baseline="0" dirty="0" smtClean="0"/>
                        <a:t> + PPI/misoprostol</a:t>
                      </a:r>
                      <a:endParaRPr lang="en-SG" sz="1700" dirty="0"/>
                    </a:p>
                  </a:txBody>
                  <a:tcPr anchor="ctr"/>
                </a:tc>
                <a:tc>
                  <a:txBody>
                    <a:bodyPr/>
                    <a:lstStyle/>
                    <a:p>
                      <a:pPr algn="ctr"/>
                      <a:r>
                        <a:rPr lang="en-SG" sz="1700" dirty="0" smtClean="0"/>
                        <a:t>Naproxen + PPI/misoprostol</a:t>
                      </a:r>
                      <a:endParaRPr lang="en-SG" sz="1700" dirty="0"/>
                    </a:p>
                  </a:txBody>
                  <a:tcPr anchor="ctr"/>
                </a:tc>
                <a:tc>
                  <a:txBody>
                    <a:bodyPr/>
                    <a:lstStyle/>
                    <a:p>
                      <a:pPr algn="ctr"/>
                      <a:r>
                        <a:rPr lang="en-SG" sz="1700" dirty="0" smtClean="0"/>
                        <a:t>Avoid NSAIDs or COX-2 inhibitors. User alternative therapy</a:t>
                      </a:r>
                      <a:endParaRPr lang="en-SG" sz="1700" dirty="0"/>
                    </a:p>
                  </a:txBody>
                  <a:tcPr anchor="ctr"/>
                </a:tc>
              </a:tr>
              <a:tr h="984791">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200" baseline="30000" dirty="0" smtClean="0"/>
                        <a:t>a </a:t>
                      </a:r>
                      <a:r>
                        <a:rPr lang="en-SG" sz="1200" baseline="0" dirty="0" smtClean="0"/>
                        <a:t>Gastrointestinal risk is stratified into low (no risk factors), moderate (presence of one or two risk factors) and high (multiple risk factors, or previous ulcer complications, or concomitant use of corticosteroids or anticoagulants). </a:t>
                      </a:r>
                      <a:r>
                        <a:rPr lang="en-SG" sz="1200" baseline="30000" dirty="0" smtClean="0"/>
                        <a:t>b </a:t>
                      </a:r>
                      <a:r>
                        <a:rPr lang="en-SG" sz="1200" baseline="0" dirty="0" smtClean="0"/>
                        <a:t>High CV risk is arbitrarily defined as the requirement for low-dose aspirin for prevention of serious CV events. All patients with a history of ulcers who require NSAIDs should be tested for H. pylori and if the infection is present, eradication therapy should be given.</a:t>
                      </a:r>
                      <a:endParaRPr lang="en-SG" sz="1200" i="1" dirty="0" smtClean="0"/>
                    </a:p>
                  </a:txBody>
                  <a:tcPr/>
                </a:tc>
                <a:tc hMerge="1">
                  <a:txBody>
                    <a:bodyPr/>
                    <a:lstStyle/>
                    <a:p>
                      <a:endParaRPr lang="en-SG" dirty="0"/>
                    </a:p>
                  </a:txBody>
                  <a:tcPr/>
                </a:tc>
                <a:tc hMerge="1">
                  <a:txBody>
                    <a:bodyPr/>
                    <a:lstStyle/>
                    <a:p>
                      <a:endParaRPr lang="en-SG" dirty="0"/>
                    </a:p>
                  </a:txBody>
                  <a:tcPr/>
                </a:tc>
                <a:tc hMerge="1">
                  <a:txBody>
                    <a:bodyPr/>
                    <a:lstStyle/>
                    <a:p>
                      <a:endParaRPr lang="en-SG" dirty="0"/>
                    </a:p>
                  </a:txBody>
                  <a:tcPr/>
                </a:tc>
              </a:tr>
            </a:tbl>
          </a:graphicData>
        </a:graphic>
      </p:graphicFrame>
      <p:sp>
        <p:nvSpPr>
          <p:cNvPr id="7" name="Rounded Rectangle 6"/>
          <p:cNvSpPr/>
          <p:nvPr/>
        </p:nvSpPr>
        <p:spPr>
          <a:xfrm>
            <a:off x="2971801" y="2819400"/>
            <a:ext cx="2123970" cy="1218407"/>
          </a:xfrm>
          <a:prstGeom prst="round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FF0000"/>
                </a:solidFill>
              </a:ln>
              <a:solidFill>
                <a:prstClr val="white"/>
              </a:solidFill>
            </a:endParaRPr>
          </a:p>
        </p:txBody>
      </p:sp>
      <p:sp>
        <p:nvSpPr>
          <p:cNvPr id="11" name="Rounded Rectangle 10"/>
          <p:cNvSpPr/>
          <p:nvPr/>
        </p:nvSpPr>
        <p:spPr>
          <a:xfrm>
            <a:off x="6929308" y="4037807"/>
            <a:ext cx="1981200" cy="1154111"/>
          </a:xfrm>
          <a:prstGeom prst="round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FF0000"/>
                </a:solidFill>
              </a:ln>
              <a:solidFill>
                <a:prstClr val="white"/>
              </a:solidFill>
            </a:endParaRPr>
          </a:p>
        </p:txBody>
      </p:sp>
    </p:spTree>
    <p:extLst>
      <p:ext uri="{BB962C8B-B14F-4D97-AF65-F5344CB8AC3E}">
        <p14:creationId xmlns:p14="http://schemas.microsoft.com/office/powerpoint/2010/main" val="2815636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447050"/>
            <a:ext cx="5879592" cy="1143000"/>
          </a:xfrm>
        </p:spPr>
        <p:txBody>
          <a:bodyPr>
            <a:noAutofit/>
          </a:bodyPr>
          <a:lstStyle/>
          <a:p>
            <a:r>
              <a:rPr lang="en-US" sz="3600" dirty="0" smtClean="0"/>
              <a:t>Adverse Effects of Long Term PPI Use </a:t>
            </a:r>
            <a:endParaRPr lang="en-US" sz="3600" dirty="0"/>
          </a:p>
        </p:txBody>
      </p:sp>
      <p:sp>
        <p:nvSpPr>
          <p:cNvPr id="5" name="Content Placeholder 4"/>
          <p:cNvSpPr>
            <a:spLocks noGrp="1"/>
          </p:cNvSpPr>
          <p:nvPr>
            <p:ph idx="1"/>
          </p:nvPr>
        </p:nvSpPr>
        <p:spPr>
          <a:xfrm>
            <a:off x="1435608" y="2089160"/>
            <a:ext cx="7312856" cy="4724400"/>
          </a:xfrm>
        </p:spPr>
        <p:txBody>
          <a:bodyPr>
            <a:normAutofit/>
          </a:bodyPr>
          <a:lstStyle/>
          <a:p>
            <a:pPr marL="0" indent="0">
              <a:buNone/>
            </a:pPr>
            <a:r>
              <a:rPr lang="en-US" sz="3200" b="1" dirty="0" smtClean="0"/>
              <a:t>1.  </a:t>
            </a:r>
            <a:r>
              <a:rPr lang="en-US" sz="3200" b="1" i="1" dirty="0" smtClean="0"/>
              <a:t>Clostridium </a:t>
            </a:r>
            <a:r>
              <a:rPr lang="en-US" sz="3200" b="1" i="1" dirty="0"/>
              <a:t>difficile </a:t>
            </a:r>
            <a:r>
              <a:rPr lang="en-US" sz="3200" b="1" dirty="0"/>
              <a:t>infection </a:t>
            </a:r>
            <a:endParaRPr lang="en-US" sz="2800" b="1" dirty="0" smtClean="0"/>
          </a:p>
          <a:p>
            <a:pPr lvl="1"/>
            <a:r>
              <a:rPr lang="en-US" sz="2400" dirty="0" smtClean="0"/>
              <a:t>US FDA safety alert 2012: </a:t>
            </a:r>
            <a:r>
              <a:rPr lang="en-US" sz="2400" b="1" dirty="0" smtClean="0"/>
              <a:t>1.4 to 2.75 times </a:t>
            </a:r>
            <a:r>
              <a:rPr lang="en-US" sz="2400" b="1" dirty="0" smtClean="0">
                <a:solidFill>
                  <a:srgbClr val="FF0000"/>
                </a:solidFill>
              </a:rPr>
              <a:t>higher</a:t>
            </a:r>
            <a:r>
              <a:rPr lang="en-US" sz="2400" b="1" dirty="0" smtClean="0"/>
              <a:t> </a:t>
            </a:r>
            <a:r>
              <a:rPr lang="en-US" sz="2400" dirty="0" smtClean="0"/>
              <a:t>risk of </a:t>
            </a:r>
            <a:r>
              <a:rPr lang="en-US" sz="2400" i="1" dirty="0" smtClean="0"/>
              <a:t>C. difficile </a:t>
            </a:r>
            <a:r>
              <a:rPr lang="en-US" sz="2400" dirty="0" smtClean="0"/>
              <a:t>diarrhoea</a:t>
            </a:r>
            <a:r>
              <a:rPr lang="en-US" sz="2400" baseline="30000" dirty="0" smtClean="0"/>
              <a:t>1</a:t>
            </a:r>
          </a:p>
          <a:p>
            <a:pPr marL="402336" lvl="1" indent="0">
              <a:buNone/>
            </a:pPr>
            <a:endParaRPr lang="en-US" sz="2400" baseline="30000" dirty="0" smtClean="0"/>
          </a:p>
          <a:p>
            <a:pPr lvl="1"/>
            <a:r>
              <a:rPr lang="en-US" sz="2400" dirty="0">
                <a:sym typeface="Wingdings" panose="05000000000000000000" pitchFamily="2" charset="2"/>
              </a:rPr>
              <a:t>Meta-analysis including 313,000 </a:t>
            </a:r>
            <a:r>
              <a:rPr lang="en-US" sz="2400" dirty="0" smtClean="0">
                <a:sym typeface="Wingdings" panose="05000000000000000000" pitchFamily="2" charset="2"/>
              </a:rPr>
              <a:t>patients</a:t>
            </a:r>
            <a:r>
              <a:rPr lang="en-US" sz="2400" baseline="30000" dirty="0" smtClean="0">
                <a:sym typeface="Wingdings" panose="05000000000000000000" pitchFamily="2" charset="2"/>
              </a:rPr>
              <a:t>2</a:t>
            </a:r>
          </a:p>
          <a:p>
            <a:pPr lvl="2"/>
            <a:r>
              <a:rPr lang="en-US" dirty="0" smtClean="0">
                <a:sym typeface="Wingdings" panose="05000000000000000000" pitchFamily="2" charset="2"/>
              </a:rPr>
              <a:t>Increased risk of </a:t>
            </a:r>
            <a:r>
              <a:rPr lang="en-US" b="1" dirty="0" smtClean="0">
                <a:solidFill>
                  <a:srgbClr val="FF0000"/>
                </a:solidFill>
                <a:sym typeface="Wingdings" panose="05000000000000000000" pitchFamily="2" charset="2"/>
              </a:rPr>
              <a:t>incident</a:t>
            </a:r>
            <a:r>
              <a:rPr lang="en-US" dirty="0" smtClean="0">
                <a:sym typeface="Wingdings" panose="05000000000000000000" pitchFamily="2" charset="2"/>
              </a:rPr>
              <a:t> </a:t>
            </a:r>
            <a:r>
              <a:rPr lang="en-US" i="1" dirty="0" smtClean="0">
                <a:sym typeface="Wingdings" panose="05000000000000000000" pitchFamily="2" charset="2"/>
              </a:rPr>
              <a:t>C</a:t>
            </a:r>
            <a:r>
              <a:rPr lang="en-US" i="1" dirty="0">
                <a:sym typeface="Wingdings" panose="05000000000000000000" pitchFamily="2" charset="2"/>
              </a:rPr>
              <a:t>. difficile </a:t>
            </a:r>
            <a:r>
              <a:rPr lang="en-US" dirty="0">
                <a:sym typeface="Wingdings" panose="05000000000000000000" pitchFamily="2" charset="2"/>
              </a:rPr>
              <a:t>infection </a:t>
            </a:r>
            <a:r>
              <a:rPr lang="en-US" dirty="0" smtClean="0">
                <a:sym typeface="Wingdings" panose="05000000000000000000" pitchFamily="2" charset="2"/>
              </a:rPr>
              <a:t>(odds </a:t>
            </a:r>
            <a:r>
              <a:rPr lang="en-US" dirty="0">
                <a:sym typeface="Wingdings" panose="05000000000000000000" pitchFamily="2" charset="2"/>
              </a:rPr>
              <a:t>ratio </a:t>
            </a:r>
            <a:r>
              <a:rPr lang="en-US" dirty="0" smtClean="0">
                <a:sym typeface="Wingdings" panose="05000000000000000000" pitchFamily="2" charset="2"/>
              </a:rPr>
              <a:t>[OR] </a:t>
            </a:r>
            <a:r>
              <a:rPr lang="en-US" b="1" dirty="0">
                <a:sym typeface="Wingdings" panose="05000000000000000000" pitchFamily="2" charset="2"/>
              </a:rPr>
              <a:t>1.7</a:t>
            </a:r>
            <a:r>
              <a:rPr lang="en-US" dirty="0">
                <a:sym typeface="Wingdings" panose="05000000000000000000" pitchFamily="2" charset="2"/>
              </a:rPr>
              <a:t>; 95% CI 1.5-2.9 </a:t>
            </a:r>
            <a:r>
              <a:rPr lang="en-US" dirty="0" smtClean="0">
                <a:sym typeface="Wingdings" panose="05000000000000000000" pitchFamily="2" charset="2"/>
              </a:rPr>
              <a:t>)</a:t>
            </a:r>
          </a:p>
          <a:p>
            <a:pPr lvl="2"/>
            <a:r>
              <a:rPr lang="en-US" dirty="0">
                <a:sym typeface="Wingdings" panose="05000000000000000000" pitchFamily="2" charset="2"/>
              </a:rPr>
              <a:t>Increased risk of </a:t>
            </a:r>
            <a:r>
              <a:rPr lang="en-US" b="1" dirty="0">
                <a:solidFill>
                  <a:srgbClr val="FF0000"/>
                </a:solidFill>
                <a:sym typeface="Wingdings" panose="05000000000000000000" pitchFamily="2" charset="2"/>
              </a:rPr>
              <a:t>recurrent</a:t>
            </a:r>
            <a:r>
              <a:rPr lang="en-US" dirty="0">
                <a:sym typeface="Wingdings" panose="05000000000000000000" pitchFamily="2" charset="2"/>
              </a:rPr>
              <a:t> </a:t>
            </a:r>
            <a:r>
              <a:rPr lang="en-US" i="1" dirty="0" smtClean="0">
                <a:sym typeface="Wingdings" panose="05000000000000000000" pitchFamily="2" charset="2"/>
              </a:rPr>
              <a:t>C. difficile </a:t>
            </a:r>
            <a:r>
              <a:rPr lang="en-US" dirty="0" smtClean="0">
                <a:sym typeface="Wingdings" panose="05000000000000000000" pitchFamily="2" charset="2"/>
              </a:rPr>
              <a:t>infection (odds ratio [OR] </a:t>
            </a:r>
            <a:r>
              <a:rPr lang="en-US" b="1" dirty="0" smtClean="0">
                <a:sym typeface="Wingdings" panose="05000000000000000000" pitchFamily="2" charset="2"/>
              </a:rPr>
              <a:t>2.5</a:t>
            </a:r>
            <a:r>
              <a:rPr lang="en-US" dirty="0" smtClean="0">
                <a:sym typeface="Wingdings" panose="05000000000000000000" pitchFamily="2" charset="2"/>
              </a:rPr>
              <a:t>; 95% CI 1.2-5.4)</a:t>
            </a:r>
          </a:p>
          <a:p>
            <a:endParaRPr lang="en-US" sz="2800" dirty="0"/>
          </a:p>
        </p:txBody>
      </p:sp>
      <p:sp>
        <p:nvSpPr>
          <p:cNvPr id="7" name="Footer Placeholder 6"/>
          <p:cNvSpPr>
            <a:spLocks noGrp="1"/>
          </p:cNvSpPr>
          <p:nvPr>
            <p:ph type="ftr" sz="quarter" idx="11"/>
          </p:nvPr>
        </p:nvSpPr>
        <p:spPr>
          <a:xfrm>
            <a:off x="7010400" y="6376035"/>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2" name="Slide Number Placeholder 1"/>
          <p:cNvSpPr>
            <a:spLocks noGrp="1"/>
          </p:cNvSpPr>
          <p:nvPr>
            <p:ph type="sldNum" sz="quarter" idx="12"/>
          </p:nvPr>
        </p:nvSpPr>
        <p:spPr>
          <a:xfrm>
            <a:off x="8705850" y="6147435"/>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22</a:t>
            </a:fld>
            <a:endParaRPr lang="en-US"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990600" y="6362075"/>
            <a:ext cx="6576392" cy="523220"/>
          </a:xfrm>
          <a:prstGeom prst="rect">
            <a:avLst/>
          </a:prstGeom>
          <a:noFill/>
        </p:spPr>
        <p:txBody>
          <a:bodyPr wrap="square" rtlCol="0">
            <a:spAutoFit/>
          </a:bodyPr>
          <a:lstStyle/>
          <a:p>
            <a:pPr marL="232943" indent="-232943">
              <a:buFontTx/>
              <a:buAutoNum type="arabicPeriod"/>
            </a:pPr>
            <a:r>
              <a:rPr lang="en-US" sz="1400" dirty="0"/>
              <a:t>http://www.fda.gov/Drugs/DrugSafety/ucm290510.htm </a:t>
            </a:r>
            <a:r>
              <a:rPr lang="en-US" sz="1400" dirty="0">
                <a:solidFill>
                  <a:prstClr val="black"/>
                </a:solidFill>
              </a:rPr>
              <a:t>[accessed June 13, 2015] </a:t>
            </a:r>
          </a:p>
          <a:p>
            <a:pPr marL="232943" indent="-232943" defTabSz="931774">
              <a:buFontTx/>
              <a:buAutoNum type="arabicPeriod"/>
              <a:defRPr/>
            </a:pPr>
            <a:r>
              <a:rPr lang="en-US" sz="1400" dirty="0">
                <a:solidFill>
                  <a:prstClr val="black"/>
                </a:solidFill>
              </a:rPr>
              <a:t>Am J Gastroenterol. 2012;107(7):1011.</a:t>
            </a:r>
          </a:p>
        </p:txBody>
      </p:sp>
    </p:spTree>
    <p:extLst>
      <p:ext uri="{BB962C8B-B14F-4D97-AF65-F5344CB8AC3E}">
        <p14:creationId xmlns:p14="http://schemas.microsoft.com/office/powerpoint/2010/main" val="1052780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1435608" y="381000"/>
            <a:ext cx="5879592" cy="1143000"/>
          </a:xfrm>
        </p:spPr>
        <p:txBody>
          <a:bodyPr>
            <a:noAutofit/>
          </a:bodyPr>
          <a:lstStyle/>
          <a:p>
            <a:r>
              <a:rPr lang="en-US" sz="3600" dirty="0" smtClean="0"/>
              <a:t>Adverse Effects of Long Term PPI Use </a:t>
            </a:r>
            <a:endParaRPr lang="en-US" sz="3600" dirty="0"/>
          </a:p>
        </p:txBody>
      </p:sp>
      <p:sp>
        <p:nvSpPr>
          <p:cNvPr id="3" name="Content Placeholder 2"/>
          <p:cNvSpPr>
            <a:spLocks noGrp="1"/>
          </p:cNvSpPr>
          <p:nvPr>
            <p:ph idx="1"/>
          </p:nvPr>
        </p:nvSpPr>
        <p:spPr>
          <a:xfrm>
            <a:off x="1435608" y="1941697"/>
            <a:ext cx="7312856" cy="4724400"/>
          </a:xfrm>
        </p:spPr>
        <p:txBody>
          <a:bodyPr>
            <a:normAutofit/>
          </a:bodyPr>
          <a:lstStyle/>
          <a:p>
            <a:pPr marL="0" indent="0">
              <a:buNone/>
            </a:pPr>
            <a:r>
              <a:rPr lang="en-US" sz="3200" b="1" dirty="0" smtClean="0"/>
              <a:t>2. Community acquired pneumonia </a:t>
            </a:r>
            <a:endParaRPr lang="en-US" sz="3200" b="1" dirty="0"/>
          </a:p>
          <a:p>
            <a:pPr lvl="1"/>
            <a:r>
              <a:rPr lang="en-US" sz="2400" dirty="0"/>
              <a:t>Meta-analysis: use of PPI increased risk of pneumonia (adjusted OR 1.27, 95% CI 1.11-1.46</a:t>
            </a:r>
            <a:r>
              <a:rPr lang="en-US" sz="2400" dirty="0" smtClean="0"/>
              <a:t>)</a:t>
            </a:r>
            <a:endParaRPr lang="en-US" sz="2400" baseline="30000" dirty="0"/>
          </a:p>
          <a:p>
            <a:pPr marL="1314450" lvl="2" indent="-514350"/>
            <a:r>
              <a:rPr lang="en-US" dirty="0"/>
              <a:t>Higher doses of PPI more strongly associated with pneumonia (adjusted OR 1.52 vs 1.37)</a:t>
            </a:r>
          </a:p>
        </p:txBody>
      </p:sp>
      <p:sp>
        <p:nvSpPr>
          <p:cNvPr id="6" name="Footer Placeholder 5"/>
          <p:cNvSpPr>
            <a:spLocks noGrp="1"/>
          </p:cNvSpPr>
          <p:nvPr>
            <p:ph type="ftr" sz="quarter" idx="11"/>
          </p:nvPr>
        </p:nvSpPr>
        <p:spPr>
          <a:xfrm>
            <a:off x="7010400" y="6407882"/>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748464" y="6209957"/>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23</a:t>
            </a:fld>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990600" y="6560894"/>
            <a:ext cx="6984776" cy="307777"/>
          </a:xfrm>
          <a:prstGeom prst="rect">
            <a:avLst/>
          </a:prstGeom>
          <a:noFill/>
        </p:spPr>
        <p:txBody>
          <a:bodyPr wrap="square" rtlCol="0">
            <a:spAutoFit/>
          </a:bodyPr>
          <a:lstStyle/>
          <a:p>
            <a:r>
              <a:rPr lang="en-US" sz="1400" dirty="0">
                <a:solidFill>
                  <a:prstClr val="black"/>
                </a:solidFill>
              </a:rPr>
              <a:t>CMAJ. 2011 Feb 22;183(3):310-9. </a:t>
            </a:r>
          </a:p>
        </p:txBody>
      </p:sp>
    </p:spTree>
    <p:extLst>
      <p:ext uri="{BB962C8B-B14F-4D97-AF65-F5344CB8AC3E}">
        <p14:creationId xmlns:p14="http://schemas.microsoft.com/office/powerpoint/2010/main" val="3238748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383469" y="347350"/>
            <a:ext cx="5879592" cy="1143000"/>
          </a:xfrm>
        </p:spPr>
        <p:txBody>
          <a:bodyPr>
            <a:noAutofit/>
          </a:bodyPr>
          <a:lstStyle/>
          <a:p>
            <a:r>
              <a:rPr lang="en-US" sz="3600" dirty="0" smtClean="0"/>
              <a:t>Adverse Effects of Long Term PPI Use </a:t>
            </a:r>
            <a:endParaRPr lang="en-US" sz="3600" dirty="0"/>
          </a:p>
        </p:txBody>
      </p:sp>
      <p:sp>
        <p:nvSpPr>
          <p:cNvPr id="3" name="Content Placeholder 2"/>
          <p:cNvSpPr>
            <a:spLocks noGrp="1"/>
          </p:cNvSpPr>
          <p:nvPr>
            <p:ph idx="1"/>
          </p:nvPr>
        </p:nvSpPr>
        <p:spPr>
          <a:xfrm>
            <a:off x="1354894" y="1819275"/>
            <a:ext cx="7312856" cy="4724400"/>
          </a:xfrm>
        </p:spPr>
        <p:txBody>
          <a:bodyPr>
            <a:normAutofit/>
          </a:bodyPr>
          <a:lstStyle/>
          <a:p>
            <a:pPr marL="0" indent="0">
              <a:buNone/>
            </a:pPr>
            <a:r>
              <a:rPr lang="en-US" sz="3200" b="1" dirty="0"/>
              <a:t>3. Fractures</a:t>
            </a:r>
          </a:p>
          <a:p>
            <a:pPr lvl="1"/>
            <a:r>
              <a:rPr lang="en-US" sz="2400" dirty="0" smtClean="0"/>
              <a:t>Meta-analysis</a:t>
            </a:r>
            <a:endParaRPr lang="en-US" sz="2400" baseline="30000" dirty="0" smtClean="0"/>
          </a:p>
          <a:p>
            <a:pPr lvl="2"/>
            <a:r>
              <a:rPr lang="en-US" dirty="0" smtClean="0"/>
              <a:t>Increased </a:t>
            </a:r>
            <a:r>
              <a:rPr lang="en-US" dirty="0"/>
              <a:t>risk of any fracture (adjusted OR 1.30, 95% CI </a:t>
            </a:r>
            <a:r>
              <a:rPr lang="en-US" dirty="0" smtClean="0"/>
              <a:t>1.15-1.48) </a:t>
            </a:r>
            <a:r>
              <a:rPr lang="en-US" dirty="0"/>
              <a:t>and hip fracture (adjusted OR 1.34, 95% CI </a:t>
            </a:r>
            <a:r>
              <a:rPr lang="en-US" dirty="0" smtClean="0"/>
              <a:t>1.09-1.66) </a:t>
            </a:r>
            <a:r>
              <a:rPr lang="en-US" dirty="0"/>
              <a:t>with</a:t>
            </a:r>
            <a:r>
              <a:rPr lang="en-US" b="1" dirty="0"/>
              <a:t> </a:t>
            </a:r>
            <a:r>
              <a:rPr lang="en-US" b="1" dirty="0">
                <a:solidFill>
                  <a:srgbClr val="FF0000"/>
                </a:solidFill>
              </a:rPr>
              <a:t>PPI use for longer than a </a:t>
            </a:r>
            <a:r>
              <a:rPr lang="en-US" b="1" dirty="0" smtClean="0">
                <a:solidFill>
                  <a:srgbClr val="FF0000"/>
                </a:solidFill>
              </a:rPr>
              <a:t>year</a:t>
            </a:r>
            <a:endParaRPr lang="en-SG" dirty="0">
              <a:solidFill>
                <a:srgbClr val="FF0000"/>
              </a:solidFill>
            </a:endParaRPr>
          </a:p>
          <a:p>
            <a:pPr lvl="2"/>
            <a:r>
              <a:rPr lang="en-US" dirty="0" smtClean="0"/>
              <a:t>Increased risk of hip fracture for both </a:t>
            </a:r>
            <a:r>
              <a:rPr lang="en-US" b="1" dirty="0" smtClean="0">
                <a:solidFill>
                  <a:srgbClr val="FF0000"/>
                </a:solidFill>
              </a:rPr>
              <a:t>high dose </a:t>
            </a:r>
            <a:r>
              <a:rPr lang="en-US" dirty="0" smtClean="0"/>
              <a:t>(adjusted OR 1.53, 95% CI 1.18-1.97) and </a:t>
            </a:r>
            <a:r>
              <a:rPr lang="en-US" b="1" dirty="0" smtClean="0">
                <a:solidFill>
                  <a:srgbClr val="FF0000"/>
                </a:solidFill>
              </a:rPr>
              <a:t>usual dose PPI</a:t>
            </a:r>
            <a:r>
              <a:rPr lang="en-US" b="1" dirty="0" smtClean="0"/>
              <a:t> </a:t>
            </a:r>
            <a:r>
              <a:rPr lang="en-US" dirty="0" smtClean="0"/>
              <a:t>(adjusted OR 1.42, 95% CI 1.31-1.53)</a:t>
            </a:r>
            <a:endParaRPr lang="en-SG" sz="3600" dirty="0" smtClean="0"/>
          </a:p>
          <a:p>
            <a:endParaRPr lang="en-SG" sz="4400" dirty="0"/>
          </a:p>
          <a:p>
            <a:pPr lvl="2"/>
            <a:endParaRPr lang="en-US" dirty="0" smtClean="0"/>
          </a:p>
          <a:p>
            <a:endParaRPr lang="en-US" dirty="0"/>
          </a:p>
        </p:txBody>
      </p:sp>
      <p:sp>
        <p:nvSpPr>
          <p:cNvPr id="6" name="Footer Placeholder 5"/>
          <p:cNvSpPr>
            <a:spLocks noGrp="1"/>
          </p:cNvSpPr>
          <p:nvPr>
            <p:ph type="ftr" sz="quarter" idx="11"/>
          </p:nvPr>
        </p:nvSpPr>
        <p:spPr>
          <a:xfrm>
            <a:off x="7010400" y="63963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686800" y="6158225"/>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24</a:t>
            </a:fld>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990600" y="6543675"/>
            <a:ext cx="5544616" cy="523220"/>
          </a:xfrm>
          <a:prstGeom prst="rect">
            <a:avLst/>
          </a:prstGeom>
          <a:noFill/>
        </p:spPr>
        <p:txBody>
          <a:bodyPr wrap="square" rtlCol="0">
            <a:spAutoFit/>
          </a:bodyPr>
          <a:lstStyle/>
          <a:p>
            <a:r>
              <a:rPr lang="en-US" sz="1400" dirty="0">
                <a:solidFill>
                  <a:prstClr val="black"/>
                </a:solidFill>
              </a:rPr>
              <a:t>Ann Fam Med. 2011 May-Jun;9(3):257-67</a:t>
            </a:r>
            <a:endParaRPr lang="en-SG" sz="1400" dirty="0">
              <a:solidFill>
                <a:prstClr val="black"/>
              </a:solidFill>
            </a:endParaRPr>
          </a:p>
          <a:p>
            <a:endParaRPr lang="en-SG" sz="1400" dirty="0">
              <a:solidFill>
                <a:prstClr val="black"/>
              </a:solidFill>
            </a:endParaRPr>
          </a:p>
        </p:txBody>
      </p:sp>
    </p:spTree>
    <p:extLst>
      <p:ext uri="{BB962C8B-B14F-4D97-AF65-F5344CB8AC3E}">
        <p14:creationId xmlns:p14="http://schemas.microsoft.com/office/powerpoint/2010/main" val="834444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419" y="381000"/>
            <a:ext cx="5879592" cy="1143000"/>
          </a:xfrm>
        </p:spPr>
        <p:txBody>
          <a:bodyPr>
            <a:normAutofit fontScale="90000"/>
          </a:bodyPr>
          <a:lstStyle/>
          <a:p>
            <a:r>
              <a:rPr lang="en-US" sz="4000" dirty="0" smtClean="0"/>
              <a:t>Adverse Effects of Long Term PPI Use</a:t>
            </a:r>
            <a:r>
              <a:rPr lang="en-US" sz="3600" dirty="0" smtClean="0"/>
              <a:t> </a:t>
            </a:r>
            <a:endParaRPr lang="en-US" sz="3600" dirty="0"/>
          </a:p>
        </p:txBody>
      </p:sp>
      <p:sp>
        <p:nvSpPr>
          <p:cNvPr id="3" name="Content Placeholder 2"/>
          <p:cNvSpPr>
            <a:spLocks noGrp="1"/>
          </p:cNvSpPr>
          <p:nvPr>
            <p:ph idx="1"/>
          </p:nvPr>
        </p:nvSpPr>
        <p:spPr>
          <a:xfrm>
            <a:off x="1364419" y="1871990"/>
            <a:ext cx="7312856" cy="4724400"/>
          </a:xfrm>
        </p:spPr>
        <p:txBody>
          <a:bodyPr>
            <a:normAutofit/>
          </a:bodyPr>
          <a:lstStyle/>
          <a:p>
            <a:pPr marL="0" indent="0">
              <a:buNone/>
            </a:pPr>
            <a:r>
              <a:rPr lang="en-US" sz="3200" b="1" dirty="0"/>
              <a:t>4. Hypomagnesemia</a:t>
            </a:r>
          </a:p>
          <a:p>
            <a:pPr lvl="1"/>
            <a:r>
              <a:rPr lang="en-US" sz="2400" dirty="0" smtClean="0"/>
              <a:t>US FDA safety alert 2011</a:t>
            </a:r>
            <a:r>
              <a:rPr lang="en-US" sz="2400" baseline="30000" dirty="0" smtClean="0"/>
              <a:t>1</a:t>
            </a:r>
            <a:r>
              <a:rPr lang="en-US" sz="2400" dirty="0" smtClean="0"/>
              <a:t>: </a:t>
            </a:r>
          </a:p>
          <a:p>
            <a:pPr lvl="2"/>
            <a:r>
              <a:rPr lang="en-US" dirty="0" smtClean="0"/>
              <a:t>Hypomagnesemia reported in patients taking PPIs after a year, ~25% of these cases required </a:t>
            </a:r>
            <a:r>
              <a:rPr lang="en-US" dirty="0"/>
              <a:t>Mg </a:t>
            </a:r>
            <a:r>
              <a:rPr lang="en-US" dirty="0" smtClean="0"/>
              <a:t>supplementation and discontinuation of PPI</a:t>
            </a:r>
          </a:p>
          <a:p>
            <a:pPr lvl="1"/>
            <a:r>
              <a:rPr lang="en-US" sz="2400" dirty="0" smtClean="0"/>
              <a:t>Cross-sectional analysis</a:t>
            </a:r>
            <a:r>
              <a:rPr lang="en-US" sz="2400" baseline="30000" dirty="0" smtClean="0"/>
              <a:t>2</a:t>
            </a:r>
            <a:r>
              <a:rPr lang="en-US" sz="2400" dirty="0" smtClean="0"/>
              <a:t>:</a:t>
            </a:r>
          </a:p>
          <a:p>
            <a:pPr lvl="2"/>
            <a:r>
              <a:rPr lang="en-US" dirty="0" smtClean="0"/>
              <a:t>Significant association between PPI use and hypomagnesemia risk after multivariable </a:t>
            </a:r>
            <a:r>
              <a:rPr lang="en-US" dirty="0"/>
              <a:t>regression </a:t>
            </a:r>
            <a:r>
              <a:rPr lang="en-US" dirty="0" smtClean="0"/>
              <a:t>analyses</a:t>
            </a:r>
            <a:endParaRPr lang="en-US" dirty="0"/>
          </a:p>
        </p:txBody>
      </p:sp>
      <p:sp>
        <p:nvSpPr>
          <p:cNvPr id="7" name="Footer Placeholder 6"/>
          <p:cNvSpPr>
            <a:spLocks noGrp="1"/>
          </p:cNvSpPr>
          <p:nvPr>
            <p:ph type="ftr" sz="quarter" idx="11"/>
          </p:nvPr>
        </p:nvSpPr>
        <p:spPr>
          <a:xfrm>
            <a:off x="7016266"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686800" y="6143625"/>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25</a:t>
            </a:fld>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914400" y="6334780"/>
            <a:ext cx="7490792" cy="523220"/>
          </a:xfrm>
          <a:prstGeom prst="rect">
            <a:avLst/>
          </a:prstGeom>
          <a:noFill/>
        </p:spPr>
        <p:txBody>
          <a:bodyPr wrap="square" rtlCol="0">
            <a:spAutoFit/>
          </a:bodyPr>
          <a:lstStyle/>
          <a:p>
            <a:pPr defTabSz="931774">
              <a:tabLst>
                <a:tab pos="266700" algn="l"/>
              </a:tabLst>
              <a:defRPr/>
            </a:pPr>
            <a:r>
              <a:rPr lang="en-SG" sz="1400" dirty="0">
                <a:solidFill>
                  <a:prstClr val="black"/>
                </a:solidFill>
              </a:rPr>
              <a:t>1.  </a:t>
            </a:r>
            <a:r>
              <a:rPr lang="en-US" sz="1400" dirty="0">
                <a:solidFill>
                  <a:prstClr val="black"/>
                </a:solidFill>
              </a:rPr>
              <a:t>http://</a:t>
            </a:r>
            <a:r>
              <a:rPr lang="en-US" sz="1400" dirty="0" smtClean="0">
                <a:solidFill>
                  <a:prstClr val="black"/>
                </a:solidFill>
              </a:rPr>
              <a:t>www.fda.gov/Drugs/DrugSafety/ucm245011.htm</a:t>
            </a:r>
            <a:r>
              <a:rPr lang="en-US" sz="1400" dirty="0">
                <a:solidFill>
                  <a:prstClr val="black"/>
                </a:solidFill>
              </a:rPr>
              <a:t> </a:t>
            </a:r>
            <a:r>
              <a:rPr lang="en-US" sz="1400" dirty="0" smtClean="0">
                <a:solidFill>
                  <a:prstClr val="black"/>
                </a:solidFill>
              </a:rPr>
              <a:t>[accessed </a:t>
            </a:r>
            <a:r>
              <a:rPr lang="en-US" sz="1400" dirty="0">
                <a:solidFill>
                  <a:prstClr val="black"/>
                </a:solidFill>
              </a:rPr>
              <a:t>13th June 2015]</a:t>
            </a:r>
            <a:endParaRPr lang="en-SG" sz="1400" dirty="0">
              <a:solidFill>
                <a:prstClr val="black"/>
              </a:solidFill>
            </a:endParaRPr>
          </a:p>
          <a:p>
            <a:pPr defTabSz="931774">
              <a:defRPr/>
            </a:pPr>
            <a:r>
              <a:rPr lang="en-US" sz="1400" dirty="0">
                <a:solidFill>
                  <a:prstClr val="black"/>
                </a:solidFill>
              </a:rPr>
              <a:t>2.  Int J Clin Pract. 2014 Nov;68(11):1352-7</a:t>
            </a:r>
          </a:p>
        </p:txBody>
      </p:sp>
    </p:spTree>
    <p:extLst>
      <p:ext uri="{BB962C8B-B14F-4D97-AF65-F5344CB8AC3E}">
        <p14:creationId xmlns:p14="http://schemas.microsoft.com/office/powerpoint/2010/main" val="362946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698" y="385082"/>
            <a:ext cx="5879592" cy="1143000"/>
          </a:xfrm>
        </p:spPr>
        <p:txBody>
          <a:bodyPr/>
          <a:lstStyle/>
          <a:p>
            <a:r>
              <a:rPr lang="en-US" sz="3600" dirty="0"/>
              <a:t>Adverse Effects of Long Term PPI Use </a:t>
            </a:r>
            <a:endParaRPr lang="en-SG" sz="3600" dirty="0"/>
          </a:p>
        </p:txBody>
      </p:sp>
      <p:sp>
        <p:nvSpPr>
          <p:cNvPr id="3" name="Content Placeholder 2"/>
          <p:cNvSpPr>
            <a:spLocks noGrp="1"/>
          </p:cNvSpPr>
          <p:nvPr>
            <p:ph idx="1"/>
          </p:nvPr>
        </p:nvSpPr>
        <p:spPr>
          <a:xfrm>
            <a:off x="1065819" y="1673678"/>
            <a:ext cx="4229472" cy="4724400"/>
          </a:xfrm>
        </p:spPr>
        <p:txBody>
          <a:bodyPr>
            <a:normAutofit/>
          </a:bodyPr>
          <a:lstStyle/>
          <a:p>
            <a:pPr marL="82296" indent="0">
              <a:buNone/>
            </a:pPr>
            <a:r>
              <a:rPr lang="en-US" sz="2800" b="1" dirty="0" smtClean="0"/>
              <a:t>5. Dementia</a:t>
            </a:r>
          </a:p>
          <a:p>
            <a:pPr marL="82296" indent="0">
              <a:buNone/>
            </a:pPr>
            <a:r>
              <a:rPr lang="en-US" sz="2200" dirty="0" smtClean="0"/>
              <a:t>German </a:t>
            </a:r>
            <a:r>
              <a:rPr lang="en-US" sz="2200" dirty="0" err="1"/>
              <a:t>Pharmacoepidemiological</a:t>
            </a:r>
            <a:r>
              <a:rPr lang="en-US" sz="2200" dirty="0"/>
              <a:t> Claims Data </a:t>
            </a:r>
            <a:r>
              <a:rPr lang="en-US" sz="2200" dirty="0" smtClean="0"/>
              <a:t>Analysis study: </a:t>
            </a:r>
          </a:p>
          <a:p>
            <a:pPr lvl="1"/>
            <a:r>
              <a:rPr lang="en-US" sz="2200" dirty="0" smtClean="0"/>
              <a:t>N = 73679 </a:t>
            </a:r>
          </a:p>
          <a:p>
            <a:pPr lvl="1"/>
            <a:r>
              <a:rPr lang="en-US" sz="2200" dirty="0" smtClean="0"/>
              <a:t>75 </a:t>
            </a:r>
            <a:r>
              <a:rPr lang="en-US" sz="2200" dirty="0"/>
              <a:t>years </a:t>
            </a:r>
            <a:r>
              <a:rPr lang="en-US" sz="2200" dirty="0" smtClean="0"/>
              <a:t>or older</a:t>
            </a:r>
          </a:p>
          <a:p>
            <a:pPr lvl="1"/>
            <a:r>
              <a:rPr lang="en-US" sz="2200" dirty="0"/>
              <a:t>F</a:t>
            </a:r>
            <a:r>
              <a:rPr lang="en-US" sz="2200" dirty="0" smtClean="0"/>
              <a:t>ree </a:t>
            </a:r>
            <a:r>
              <a:rPr lang="en-US" sz="2200" dirty="0"/>
              <a:t>of dementia </a:t>
            </a:r>
            <a:r>
              <a:rPr lang="en-US" sz="2200" dirty="0" smtClean="0"/>
              <a:t>at baseline </a:t>
            </a:r>
          </a:p>
          <a:p>
            <a:pPr lvl="1"/>
            <a:r>
              <a:rPr lang="en-US" sz="2200" dirty="0"/>
              <a:t>R</a:t>
            </a:r>
            <a:r>
              <a:rPr lang="en-US" sz="2200" dirty="0" smtClean="0"/>
              <a:t>egular PPI users </a:t>
            </a:r>
            <a:r>
              <a:rPr lang="en-US" sz="2200" dirty="0"/>
              <a:t>had a </a:t>
            </a:r>
            <a:r>
              <a:rPr lang="en-US" sz="2200" b="1" dirty="0">
                <a:solidFill>
                  <a:srgbClr val="FF0000"/>
                </a:solidFill>
              </a:rPr>
              <a:t>significantly increased risk of incident </a:t>
            </a:r>
            <a:r>
              <a:rPr lang="en-US" sz="2200" b="1" dirty="0" smtClean="0">
                <a:solidFill>
                  <a:srgbClr val="FF0000"/>
                </a:solidFill>
              </a:rPr>
              <a:t>dementia compared to non users</a:t>
            </a:r>
            <a:r>
              <a:rPr lang="en-US" sz="2200" b="1" dirty="0" smtClean="0"/>
              <a:t> </a:t>
            </a:r>
            <a:r>
              <a:rPr lang="en-US" sz="2200" dirty="0" smtClean="0"/>
              <a:t>(hazard </a:t>
            </a:r>
            <a:r>
              <a:rPr lang="en-US" sz="2200" dirty="0"/>
              <a:t>ratio, 1.44; </a:t>
            </a:r>
            <a:r>
              <a:rPr lang="en-US" sz="2200" i="1" dirty="0" smtClean="0"/>
              <a:t>P </a:t>
            </a:r>
            <a:r>
              <a:rPr lang="en-US" sz="2200" dirty="0" smtClean="0"/>
              <a:t>&lt; .001)</a:t>
            </a:r>
            <a:endParaRPr lang="en-US" sz="2200" b="1" dirty="0"/>
          </a:p>
        </p:txBody>
      </p:sp>
      <p:sp>
        <p:nvSpPr>
          <p:cNvPr id="4" name="Footer Placeholder 3"/>
          <p:cNvSpPr>
            <a:spLocks noGrp="1"/>
          </p:cNvSpPr>
          <p:nvPr>
            <p:ph type="ftr" sz="quarter" idx="11"/>
          </p:nvPr>
        </p:nvSpPr>
        <p:spPr>
          <a:xfrm>
            <a:off x="7010400"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5" name="Slide Number Placeholder 4"/>
          <p:cNvSpPr>
            <a:spLocks noGrp="1"/>
          </p:cNvSpPr>
          <p:nvPr>
            <p:ph type="sldNum" sz="quarter" idx="12"/>
          </p:nvPr>
        </p:nvSpPr>
        <p:spPr>
          <a:xfrm>
            <a:off x="8686800" y="6143625"/>
            <a:ext cx="457200" cy="476250"/>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26</a:t>
            </a:fld>
            <a:endParaRPr lang="en-US" b="1" dirty="0">
              <a:solidFill>
                <a:prstClr val="black"/>
              </a:solidFill>
              <a:latin typeface="Arial" charset="0"/>
              <a:ea typeface="ＭＳ Ｐゴシック" pitchFamily="34"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07"/>
          <a:stretch/>
        </p:blipFill>
        <p:spPr bwMode="auto">
          <a:xfrm>
            <a:off x="5256581" y="1850205"/>
            <a:ext cx="3887419" cy="429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90600" y="6543675"/>
            <a:ext cx="2466316" cy="307777"/>
          </a:xfrm>
          <a:prstGeom prst="rect">
            <a:avLst/>
          </a:prstGeom>
        </p:spPr>
        <p:txBody>
          <a:bodyPr wrap="none">
            <a:spAutoFit/>
          </a:bodyPr>
          <a:lstStyle/>
          <a:p>
            <a:r>
              <a:rPr lang="en-US" sz="1400" i="1" dirty="0">
                <a:solidFill>
                  <a:prstClr val="black"/>
                </a:solidFill>
              </a:rPr>
              <a:t>JAMA Neurol. </a:t>
            </a:r>
            <a:r>
              <a:rPr lang="en-US" sz="1400" dirty="0">
                <a:solidFill>
                  <a:prstClr val="black"/>
                </a:solidFill>
              </a:rPr>
              <a:t>2016;73(4):410-41</a:t>
            </a:r>
          </a:p>
        </p:txBody>
      </p:sp>
    </p:spTree>
    <p:extLst>
      <p:ext uri="{BB962C8B-B14F-4D97-AF65-F5344CB8AC3E}">
        <p14:creationId xmlns:p14="http://schemas.microsoft.com/office/powerpoint/2010/main" val="302467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33375"/>
            <a:ext cx="5879592" cy="1143000"/>
          </a:xfrm>
        </p:spPr>
        <p:txBody>
          <a:bodyPr>
            <a:noAutofit/>
          </a:bodyPr>
          <a:lstStyle/>
          <a:p>
            <a:r>
              <a:rPr lang="en-US" sz="3600" dirty="0" smtClean="0"/>
              <a:t>Adverse Effects of Long Term PPI Use </a:t>
            </a:r>
            <a:endParaRPr lang="en-US" sz="3600" dirty="0"/>
          </a:p>
        </p:txBody>
      </p:sp>
      <p:sp>
        <p:nvSpPr>
          <p:cNvPr id="3" name="Content Placeholder 2"/>
          <p:cNvSpPr>
            <a:spLocks noGrp="1"/>
          </p:cNvSpPr>
          <p:nvPr>
            <p:ph idx="1"/>
          </p:nvPr>
        </p:nvSpPr>
        <p:spPr>
          <a:xfrm>
            <a:off x="1435608" y="1777206"/>
            <a:ext cx="7312856" cy="4724400"/>
          </a:xfrm>
        </p:spPr>
        <p:txBody>
          <a:bodyPr>
            <a:normAutofit/>
          </a:bodyPr>
          <a:lstStyle/>
          <a:p>
            <a:pPr marL="0" indent="0">
              <a:buNone/>
            </a:pPr>
            <a:r>
              <a:rPr lang="en-US" sz="3200" b="1" dirty="0"/>
              <a:t>6</a:t>
            </a:r>
            <a:r>
              <a:rPr lang="en-US" sz="3200" b="1" dirty="0" smtClean="0"/>
              <a:t>. Chronic Kidney Disease</a:t>
            </a:r>
          </a:p>
        </p:txBody>
      </p:sp>
      <p:sp>
        <p:nvSpPr>
          <p:cNvPr id="7" name="Footer Placeholder 6"/>
          <p:cNvSpPr>
            <a:spLocks noGrp="1"/>
          </p:cNvSpPr>
          <p:nvPr>
            <p:ph type="ftr" sz="quarter" idx="11"/>
          </p:nvPr>
        </p:nvSpPr>
        <p:spPr>
          <a:xfrm>
            <a:off x="7010400" y="6354762"/>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686800" y="6116637"/>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27</a:t>
            </a:fld>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1000124" y="6318438"/>
            <a:ext cx="6772276" cy="523220"/>
          </a:xfrm>
          <a:prstGeom prst="rect">
            <a:avLst/>
          </a:prstGeom>
          <a:noFill/>
        </p:spPr>
        <p:txBody>
          <a:bodyPr wrap="square" rtlCol="0">
            <a:spAutoFit/>
          </a:bodyPr>
          <a:lstStyle/>
          <a:p>
            <a:pPr defTabSz="931774">
              <a:tabLst>
                <a:tab pos="266700" algn="l"/>
              </a:tabLst>
              <a:defRPr/>
            </a:pPr>
            <a:r>
              <a:rPr lang="en-US" sz="1400" dirty="0"/>
              <a:t>Lazarus B, Chen Y, Wilson FP, et al. Proton Pump Inhibitor Use and the Risk of Chronic Kidney Disease. </a:t>
            </a:r>
            <a:r>
              <a:rPr lang="en-US" sz="1400" i="1" dirty="0"/>
              <a:t>JAMA Intern Med. </a:t>
            </a:r>
            <a:r>
              <a:rPr lang="en-US" sz="1400" dirty="0" smtClean="0"/>
              <a:t>2016;176(2).</a:t>
            </a:r>
            <a:endParaRPr lang="en-US" sz="1400" dirty="0">
              <a:solidFill>
                <a:prstClr val="black"/>
              </a:solidFill>
            </a:endParaRPr>
          </a:p>
        </p:txBody>
      </p:sp>
      <p:sp>
        <p:nvSpPr>
          <p:cNvPr id="8" name="Content Placeholder 2"/>
          <p:cNvSpPr txBox="1">
            <a:spLocks/>
          </p:cNvSpPr>
          <p:nvPr/>
        </p:nvSpPr>
        <p:spPr>
          <a:xfrm>
            <a:off x="1040072" y="2514600"/>
            <a:ext cx="7022592" cy="47244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0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6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2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6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658368" lvl="2" indent="0">
              <a:buNone/>
            </a:pPr>
            <a:r>
              <a:rPr lang="en-US" dirty="0"/>
              <a:t>Atherosclerosis Risk in Communities study</a:t>
            </a:r>
          </a:p>
          <a:p>
            <a:pPr lvl="2"/>
            <a:r>
              <a:rPr lang="en-US" dirty="0" smtClean="0"/>
              <a:t>N=10, 482 </a:t>
            </a:r>
          </a:p>
          <a:p>
            <a:pPr lvl="2"/>
            <a:r>
              <a:rPr lang="en-US" dirty="0"/>
              <a:t>M</a:t>
            </a:r>
            <a:r>
              <a:rPr lang="en-US" dirty="0" smtClean="0"/>
              <a:t>ean age = 63 years old</a:t>
            </a:r>
          </a:p>
          <a:p>
            <a:pPr lvl="2"/>
            <a:r>
              <a:rPr lang="en-US" dirty="0" smtClean="0"/>
              <a:t>PPI </a:t>
            </a:r>
            <a:r>
              <a:rPr lang="en-US" dirty="0"/>
              <a:t>use was associated with </a:t>
            </a:r>
            <a:r>
              <a:rPr lang="en-US" dirty="0" smtClean="0"/>
              <a:t>CKD (</a:t>
            </a:r>
            <a:r>
              <a:rPr lang="en-US" dirty="0"/>
              <a:t>adjusted HR, 1.24; 95% CI, 1.20-1.28</a:t>
            </a:r>
            <a:r>
              <a:rPr lang="en-US" dirty="0" smtClean="0"/>
              <a:t>)</a:t>
            </a:r>
          </a:p>
          <a:p>
            <a:pPr lvl="2"/>
            <a:r>
              <a:rPr lang="en-US" dirty="0" smtClean="0"/>
              <a:t>BD </a:t>
            </a:r>
            <a:r>
              <a:rPr lang="en-US" dirty="0"/>
              <a:t>PPI dosing (adjusted HR, 1.46; 95% CI, 1.28-1.67) was associated with a higher risk than </a:t>
            </a:r>
            <a:r>
              <a:rPr lang="en-US" dirty="0" smtClean="0"/>
              <a:t>OD dosing </a:t>
            </a:r>
            <a:r>
              <a:rPr lang="en-US" dirty="0"/>
              <a:t>(adjusted HR, 1.15; 95% CI, 1.09-1.21).</a:t>
            </a:r>
          </a:p>
        </p:txBody>
      </p:sp>
    </p:spTree>
    <p:extLst>
      <p:ext uri="{BB962C8B-B14F-4D97-AF65-F5344CB8AC3E}">
        <p14:creationId xmlns:p14="http://schemas.microsoft.com/office/powerpoint/2010/main" val="4182340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a:t>
            </a:r>
            <a:r>
              <a:rPr lang="en-US" dirty="0" err="1" smtClean="0"/>
              <a:t>deprescribe</a:t>
            </a:r>
            <a:r>
              <a:rPr lang="en-US" dirty="0" smtClean="0"/>
              <a:t> </a:t>
            </a:r>
            <a:r>
              <a:rPr lang="en-US" dirty="0" err="1" smtClean="0"/>
              <a:t>ppi</a:t>
            </a:r>
            <a:r>
              <a:rPr lang="en-US" dirty="0" smtClean="0"/>
              <a:t>?</a:t>
            </a:r>
            <a:endParaRPr lang="en-SG" dirty="0"/>
          </a:p>
        </p:txBody>
      </p:sp>
      <p:sp>
        <p:nvSpPr>
          <p:cNvPr id="4" name="Footer Placeholder 3"/>
          <p:cNvSpPr>
            <a:spLocks noGrp="1"/>
          </p:cNvSpPr>
          <p:nvPr>
            <p:ph type="ftr" sz="quarter" idx="11"/>
          </p:nvPr>
        </p:nvSpPr>
        <p:spPr>
          <a:xfrm>
            <a:off x="7010400"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5" name="Slide Number Placeholder 4"/>
          <p:cNvSpPr>
            <a:spLocks noGrp="1"/>
          </p:cNvSpPr>
          <p:nvPr>
            <p:ph type="sldNum" sz="quarter" idx="12"/>
          </p:nvPr>
        </p:nvSpPr>
        <p:spPr>
          <a:xfrm>
            <a:off x="8750592" y="6143625"/>
            <a:ext cx="457200" cy="476250"/>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28</a:t>
            </a:fld>
            <a:endParaRPr lang="en-US" b="1" dirty="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611408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to Deprescribe PPIs?</a:t>
            </a:r>
            <a:endParaRPr lang="en-SG" sz="3600" dirty="0"/>
          </a:p>
        </p:txBody>
      </p:sp>
      <p:sp>
        <p:nvSpPr>
          <p:cNvPr id="4" name="Footer Placeholder 3"/>
          <p:cNvSpPr>
            <a:spLocks noGrp="1"/>
          </p:cNvSpPr>
          <p:nvPr>
            <p:ph type="ftr" sz="quarter" idx="11"/>
          </p:nvPr>
        </p:nvSpPr>
        <p:spPr>
          <a:xfrm>
            <a:off x="7026952" y="6410325"/>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5" name="Slide Number Placeholder 4"/>
          <p:cNvSpPr>
            <a:spLocks noGrp="1"/>
          </p:cNvSpPr>
          <p:nvPr>
            <p:ph type="sldNum" sz="quarter" idx="12"/>
          </p:nvPr>
        </p:nvSpPr>
        <p:spPr>
          <a:xfrm>
            <a:off x="8763000" y="6172200"/>
            <a:ext cx="457200" cy="476250"/>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29</a:t>
            </a:fld>
            <a:endParaRPr lang="en-US" b="1" dirty="0">
              <a:solidFill>
                <a:prstClr val="black"/>
              </a:solidFill>
              <a:latin typeface="Arial" charset="0"/>
              <a:ea typeface="ＭＳ Ｐゴシック" pitchFamily="34" charset="-128"/>
            </a:endParaRPr>
          </a:p>
        </p:txBody>
      </p:sp>
      <p:sp>
        <p:nvSpPr>
          <p:cNvPr id="8" name="Rectangle 7"/>
          <p:cNvSpPr/>
          <p:nvPr/>
        </p:nvSpPr>
        <p:spPr>
          <a:xfrm>
            <a:off x="990600" y="6550223"/>
            <a:ext cx="4800600" cy="307777"/>
          </a:xfrm>
          <a:prstGeom prst="rect">
            <a:avLst/>
          </a:prstGeom>
        </p:spPr>
        <p:txBody>
          <a:bodyPr wrap="square">
            <a:spAutoFit/>
          </a:bodyPr>
          <a:lstStyle/>
          <a:p>
            <a:pPr defTabSz="931774">
              <a:defRPr/>
            </a:pPr>
            <a:r>
              <a:rPr lang="en-US" sz="1400" dirty="0" smtClean="0">
                <a:solidFill>
                  <a:prstClr val="black"/>
                </a:solidFill>
              </a:rPr>
              <a:t>Ontario Group, PPI </a:t>
            </a:r>
            <a:r>
              <a:rPr lang="en-US" sz="1400" dirty="0">
                <a:solidFill>
                  <a:prstClr val="black"/>
                </a:solidFill>
              </a:rPr>
              <a:t>Deprescribing Algorithm, </a:t>
            </a:r>
            <a:r>
              <a:rPr lang="en-US" sz="1400" dirty="0" smtClean="0">
                <a:solidFill>
                  <a:prstClr val="black"/>
                </a:solidFill>
              </a:rPr>
              <a:t>Sept </a:t>
            </a:r>
            <a:r>
              <a:rPr lang="en-US" sz="1400" dirty="0">
                <a:solidFill>
                  <a:prstClr val="black"/>
                </a:solidFill>
              </a:rPr>
              <a:t>2015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28800"/>
            <a:ext cx="444567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064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658" y="381000"/>
            <a:ext cx="5879592" cy="1143000"/>
          </a:xfrm>
        </p:spPr>
        <p:txBody>
          <a:bodyPr/>
          <a:lstStyle/>
          <a:p>
            <a:r>
              <a:rPr lang="en-US" sz="3600" dirty="0" smtClean="0"/>
              <a:t>Overview</a:t>
            </a:r>
            <a:endParaRPr lang="en-SG" sz="3600" dirty="0"/>
          </a:p>
        </p:txBody>
      </p:sp>
      <p:sp>
        <p:nvSpPr>
          <p:cNvPr id="3" name="Content Placeholder 2"/>
          <p:cNvSpPr>
            <a:spLocks noGrp="1"/>
          </p:cNvSpPr>
          <p:nvPr>
            <p:ph idx="1"/>
          </p:nvPr>
        </p:nvSpPr>
        <p:spPr>
          <a:xfrm>
            <a:off x="1454658" y="1895475"/>
            <a:ext cx="7312856" cy="4724400"/>
          </a:xfrm>
        </p:spPr>
        <p:txBody>
          <a:bodyPr/>
          <a:lstStyle/>
          <a:p>
            <a:r>
              <a:rPr lang="en-SG" dirty="0" smtClean="0"/>
              <a:t>Polypharmacy</a:t>
            </a:r>
          </a:p>
          <a:p>
            <a:r>
              <a:rPr lang="en-SG" dirty="0" smtClean="0"/>
              <a:t>Introduction to </a:t>
            </a:r>
            <a:r>
              <a:rPr lang="en-SG" dirty="0" err="1" smtClean="0"/>
              <a:t>Deprescribing</a:t>
            </a:r>
            <a:endParaRPr lang="en-SG" dirty="0" smtClean="0"/>
          </a:p>
          <a:p>
            <a:r>
              <a:rPr lang="en-SG" dirty="0" smtClean="0"/>
              <a:t>How to </a:t>
            </a:r>
            <a:r>
              <a:rPr lang="en-SG" dirty="0" err="1" smtClean="0"/>
              <a:t>Deprescribe</a:t>
            </a:r>
            <a:r>
              <a:rPr lang="en-SG" dirty="0" smtClean="0"/>
              <a:t> </a:t>
            </a:r>
          </a:p>
          <a:p>
            <a:pPr lvl="1"/>
            <a:r>
              <a:rPr lang="en-SG" dirty="0" smtClean="0"/>
              <a:t>Proton Pump Inhibitors</a:t>
            </a:r>
          </a:p>
          <a:p>
            <a:r>
              <a:rPr lang="en-SG" dirty="0" smtClean="0"/>
              <a:t>Conclusion</a:t>
            </a:r>
            <a:endParaRPr lang="en-SG" dirty="0"/>
          </a:p>
        </p:txBody>
      </p:sp>
      <p:sp>
        <p:nvSpPr>
          <p:cNvPr id="4" name="Footer Placeholder 3"/>
          <p:cNvSpPr>
            <a:spLocks noGrp="1"/>
          </p:cNvSpPr>
          <p:nvPr>
            <p:ph type="ftr" sz="quarter" idx="11"/>
          </p:nvPr>
        </p:nvSpPr>
        <p:spPr>
          <a:xfrm>
            <a:off x="7010400"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5" name="Slide Number Placeholder 4"/>
          <p:cNvSpPr>
            <a:spLocks noGrp="1"/>
          </p:cNvSpPr>
          <p:nvPr>
            <p:ph type="sldNum" sz="quarter" idx="12"/>
          </p:nvPr>
        </p:nvSpPr>
        <p:spPr>
          <a:xfrm>
            <a:off x="8741392" y="6143625"/>
            <a:ext cx="457200" cy="476250"/>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3</a:t>
            </a:fld>
            <a:endParaRPr lang="en-US" b="1" dirty="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686119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4623"/>
            <a:ext cx="5879592" cy="1143000"/>
          </a:xfrm>
        </p:spPr>
        <p:txBody>
          <a:bodyPr/>
          <a:lstStyle/>
          <a:p>
            <a:r>
              <a:rPr lang="en-US" sz="3600" dirty="0" smtClean="0"/>
              <a:t>How to Deprescribe PPIs? </a:t>
            </a:r>
            <a:endParaRPr lang="en-SG" sz="3600" dirty="0"/>
          </a:p>
        </p:txBody>
      </p:sp>
      <p:sp>
        <p:nvSpPr>
          <p:cNvPr id="4" name="Footer Placeholder 3"/>
          <p:cNvSpPr>
            <a:spLocks noGrp="1"/>
          </p:cNvSpPr>
          <p:nvPr>
            <p:ph type="ftr" sz="quarter" idx="11"/>
          </p:nvPr>
        </p:nvSpPr>
        <p:spPr>
          <a:xfrm>
            <a:off x="7006210" y="6381135"/>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5" name="Slide Number Placeholder 4"/>
          <p:cNvSpPr>
            <a:spLocks noGrp="1"/>
          </p:cNvSpPr>
          <p:nvPr>
            <p:ph type="sldNum" sz="quarter" idx="12"/>
          </p:nvPr>
        </p:nvSpPr>
        <p:spPr>
          <a:xfrm>
            <a:off x="8763000" y="6168509"/>
            <a:ext cx="457200" cy="476250"/>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30</a:t>
            </a:fld>
            <a:endParaRPr lang="en-US" b="1" dirty="0">
              <a:solidFill>
                <a:prstClr val="black"/>
              </a:solidFill>
              <a:latin typeface="Arial" charset="0"/>
              <a:ea typeface="ＭＳ Ｐゴシック" pitchFamily="34" charset="-128"/>
            </a:endParaRPr>
          </a:p>
        </p:txBody>
      </p:sp>
      <p:sp>
        <p:nvSpPr>
          <p:cNvPr id="17" name="Rectangle 16"/>
          <p:cNvSpPr/>
          <p:nvPr/>
        </p:nvSpPr>
        <p:spPr>
          <a:xfrm>
            <a:off x="990600" y="6519446"/>
            <a:ext cx="4800600" cy="307777"/>
          </a:xfrm>
          <a:prstGeom prst="rect">
            <a:avLst/>
          </a:prstGeom>
        </p:spPr>
        <p:txBody>
          <a:bodyPr wrap="square">
            <a:spAutoFit/>
          </a:bodyPr>
          <a:lstStyle/>
          <a:p>
            <a:pPr defTabSz="931774">
              <a:defRPr/>
            </a:pPr>
            <a:r>
              <a:rPr lang="en-US" sz="1400" dirty="0" smtClean="0">
                <a:solidFill>
                  <a:prstClr val="black"/>
                </a:solidFill>
              </a:rPr>
              <a:t>Ontario Group, PPI </a:t>
            </a:r>
            <a:r>
              <a:rPr lang="en-US" sz="1400" dirty="0">
                <a:solidFill>
                  <a:prstClr val="black"/>
                </a:solidFill>
              </a:rPr>
              <a:t>Deprescribing Algorithm, </a:t>
            </a:r>
            <a:r>
              <a:rPr lang="en-US" sz="1400" dirty="0" smtClean="0">
                <a:solidFill>
                  <a:prstClr val="black"/>
                </a:solidFill>
              </a:rPr>
              <a:t>Sept </a:t>
            </a:r>
            <a:r>
              <a:rPr lang="en-US" sz="1400" dirty="0">
                <a:solidFill>
                  <a:prstClr val="black"/>
                </a:solidFill>
              </a:rPr>
              <a:t>2015</a:t>
            </a:r>
          </a:p>
        </p:txBody>
      </p:sp>
      <p:sp>
        <p:nvSpPr>
          <p:cNvPr id="40" name="Rounded Rectangle 39"/>
          <p:cNvSpPr/>
          <p:nvPr/>
        </p:nvSpPr>
        <p:spPr>
          <a:xfrm>
            <a:off x="6750273" y="2362200"/>
            <a:ext cx="2317527" cy="3048000"/>
          </a:xfrm>
          <a:prstGeom prst="roundRect">
            <a:avLst/>
          </a:prstGeom>
          <a:noFill/>
          <a:ln w="38100" cap="flat" cmpd="sng" algn="ctr">
            <a:solidFill>
              <a:srgbClr val="9BBB59"/>
            </a:solidFill>
            <a:prstDash val="solid"/>
            <a:miter lim="800000"/>
          </a:ln>
          <a:effectLst/>
        </p:spPr>
        <p:txBody>
          <a:bodyPr lIns="122191" tIns="61096" rIns="122191" bIns="610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1" name="TextBox 40"/>
          <p:cNvSpPr txBox="1"/>
          <p:nvPr/>
        </p:nvSpPr>
        <p:spPr>
          <a:xfrm>
            <a:off x="6996685" y="1990636"/>
            <a:ext cx="1918716" cy="646331"/>
          </a:xfrm>
          <a:prstGeom prst="rect">
            <a:avLst/>
          </a:prstGeom>
          <a:solidFill>
            <a:srgbClr val="9BBB59"/>
          </a:solidFill>
          <a:ln>
            <a:noFill/>
          </a:ln>
          <a:effectLst>
            <a:outerShdw blurRad="57150" dist="19050" dir="5400000" algn="ctr" rotWithShape="0">
              <a:srgbClr val="000000">
                <a:alpha val="63000"/>
              </a:srgbClr>
            </a:outerShdw>
            <a:softEdge rad="25400"/>
          </a:effectLst>
          <a:scene3d>
            <a:camera prst="orthographicFront"/>
            <a:lightRig rig="harsh" dir="t"/>
          </a:scene3d>
          <a:sp3d/>
        </p:spPr>
        <p:txBody>
          <a:bodyPr wrap="square" lIns="122191" tIns="45720" rIns="122191" bIns="4572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800" b="1" kern="0" dirty="0">
              <a:solidFill>
                <a:prstClr val="white"/>
              </a:solidFill>
              <a:latin typeface="Arial Narrow"/>
              <a:cs typeface="Arial Narrow"/>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Arial Narrow"/>
                <a:ea typeface="+mn-ea"/>
                <a:cs typeface="Arial Narrow"/>
              </a:rPr>
              <a:t>CONTINUE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prstClr val="white"/>
              </a:solidFill>
              <a:effectLst/>
              <a:uLnTx/>
              <a:uFillTx/>
              <a:latin typeface="Arial Narrow"/>
              <a:ea typeface="+mn-ea"/>
              <a:cs typeface="Arial Narrow"/>
            </a:endParaRPr>
          </a:p>
        </p:txBody>
      </p:sp>
      <p:sp>
        <p:nvSpPr>
          <p:cNvPr id="42" name="TextBox 41"/>
          <p:cNvSpPr txBox="1"/>
          <p:nvPr/>
        </p:nvSpPr>
        <p:spPr>
          <a:xfrm>
            <a:off x="6781801" y="2739711"/>
            <a:ext cx="2285999" cy="2216266"/>
          </a:xfrm>
          <a:prstGeom prst="rect">
            <a:avLst/>
          </a:prstGeom>
          <a:noFill/>
        </p:spPr>
        <p:txBody>
          <a:bodyPr wrap="square" lIns="122191" tIns="61096" rIns="122191" bIns="61096" rtlCol="0">
            <a:spAutoFit/>
          </a:bodyPr>
          <a:lstStyle/>
          <a:p>
            <a:pPr marL="115888" indent="-115888">
              <a:buFont typeface="Arial"/>
              <a:buChar char="•"/>
            </a:pPr>
            <a:r>
              <a:rPr lang="en-SG" sz="1600" spc="-50" dirty="0" smtClean="0">
                <a:solidFill>
                  <a:prstClr val="black"/>
                </a:solidFill>
                <a:latin typeface="Calibri"/>
              </a:rPr>
              <a:t>Barrett’s oesophagus</a:t>
            </a:r>
          </a:p>
          <a:p>
            <a:pPr marL="115888" indent="-115888">
              <a:buFont typeface="Arial"/>
              <a:buChar char="•"/>
            </a:pPr>
            <a:r>
              <a:rPr lang="en-US" sz="1600" spc="-50" dirty="0" smtClean="0">
                <a:solidFill>
                  <a:prstClr val="black"/>
                </a:solidFill>
                <a:latin typeface="Calibri"/>
              </a:rPr>
              <a:t>Chronic NSAID users with bleeding risk</a:t>
            </a:r>
          </a:p>
          <a:p>
            <a:pPr marL="115888" indent="-115888">
              <a:buFont typeface="Arial"/>
              <a:buChar char="•"/>
            </a:pPr>
            <a:r>
              <a:rPr lang="en-US" sz="1600" spc="-50" dirty="0" smtClean="0">
                <a:solidFill>
                  <a:prstClr val="black"/>
                </a:solidFill>
                <a:latin typeface="Calibri"/>
              </a:rPr>
              <a:t>Severe esophagitis</a:t>
            </a:r>
          </a:p>
          <a:p>
            <a:pPr marL="115888" indent="-115888">
              <a:buFont typeface="Arial"/>
              <a:buChar char="•"/>
            </a:pPr>
            <a:r>
              <a:rPr lang="en-US" sz="1600" spc="-50" dirty="0" smtClean="0">
                <a:solidFill>
                  <a:prstClr val="black"/>
                </a:solidFill>
                <a:latin typeface="Calibri"/>
              </a:rPr>
              <a:t>Documented history of bleeding GI ulcer</a:t>
            </a:r>
          </a:p>
          <a:p>
            <a:pPr marL="115888" indent="-115888">
              <a:buFont typeface="Arial"/>
              <a:buChar char="•"/>
            </a:pPr>
            <a:endParaRPr lang="en-US" sz="1600" spc="-50" dirty="0" smtClean="0">
              <a:solidFill>
                <a:prstClr val="black"/>
              </a:solidFill>
              <a:latin typeface="Calibri"/>
            </a:endParaRPr>
          </a:p>
          <a:p>
            <a:pPr algn="ctr"/>
            <a:r>
              <a:rPr lang="en-US" sz="1200" spc="-50" dirty="0" smtClean="0">
                <a:solidFill>
                  <a:prstClr val="black"/>
                </a:solidFill>
                <a:latin typeface="Calibri"/>
              </a:rPr>
              <a:t>* Consult gastroenterologist if considering deprescribing</a:t>
            </a:r>
            <a:endParaRPr lang="en-SG" sz="1200" spc="-50" dirty="0" smtClean="0">
              <a:solidFill>
                <a:prstClr val="black"/>
              </a:solidFill>
              <a:latin typeface="Calibri"/>
            </a:endParaRPr>
          </a:p>
        </p:txBody>
      </p:sp>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l="66387" r="-2278"/>
          <a:stretch/>
        </p:blipFill>
        <p:spPr>
          <a:xfrm>
            <a:off x="6750274" y="1981200"/>
            <a:ext cx="412527" cy="729296"/>
          </a:xfrm>
          <a:prstGeom prst="rect">
            <a:avLst/>
          </a:prstGeom>
        </p:spPr>
      </p:pic>
      <p:sp>
        <p:nvSpPr>
          <p:cNvPr id="52" name="Rounded Rectangle 51"/>
          <p:cNvSpPr/>
          <p:nvPr/>
        </p:nvSpPr>
        <p:spPr>
          <a:xfrm>
            <a:off x="1127761" y="2362200"/>
            <a:ext cx="2682240" cy="3048000"/>
          </a:xfrm>
          <a:prstGeom prst="roundRect">
            <a:avLst/>
          </a:prstGeom>
          <a:noFill/>
          <a:ln w="38100" cap="flat" cmpd="sng" algn="ctr">
            <a:solidFill>
              <a:srgbClr val="FF0000"/>
            </a:solidFill>
            <a:prstDash val="solid"/>
            <a:miter lim="800000"/>
          </a:ln>
          <a:effectLst/>
        </p:spPr>
        <p:txBody>
          <a:bodyPr lIns="122191" tIns="61096" rIns="122191" bIns="610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4" name="TextBox 53"/>
          <p:cNvSpPr txBox="1"/>
          <p:nvPr/>
        </p:nvSpPr>
        <p:spPr>
          <a:xfrm>
            <a:off x="1172219" y="2667000"/>
            <a:ext cx="2561582" cy="2739486"/>
          </a:xfrm>
          <a:prstGeom prst="rect">
            <a:avLst/>
          </a:prstGeom>
          <a:noFill/>
        </p:spPr>
        <p:txBody>
          <a:bodyPr wrap="square" lIns="122191" tIns="61096" rIns="122191" bIns="61096" rtlCol="0">
            <a:spAutoFit/>
          </a:bodyPr>
          <a:lstStyle/>
          <a:p>
            <a:pPr marL="115888" indent="-115888">
              <a:buFont typeface="Arial"/>
              <a:buChar char="•"/>
            </a:pPr>
            <a:r>
              <a:rPr lang="en-SG" sz="1600" spc="-50" dirty="0" smtClean="0">
                <a:solidFill>
                  <a:prstClr val="black"/>
                </a:solidFill>
                <a:latin typeface="Calibri"/>
              </a:rPr>
              <a:t>After 2-12 weeks of PUD treatment (NSAID, </a:t>
            </a:r>
            <a:r>
              <a:rPr lang="en-SG" sz="1600" i="1" spc="-50" dirty="0" smtClean="0">
                <a:solidFill>
                  <a:prstClr val="black"/>
                </a:solidFill>
                <a:latin typeface="Calibri"/>
              </a:rPr>
              <a:t>H. pylori</a:t>
            </a:r>
            <a:r>
              <a:rPr lang="en-SG" sz="1600" spc="-50" dirty="0" smtClean="0">
                <a:solidFill>
                  <a:prstClr val="black"/>
                </a:solidFill>
                <a:latin typeface="Calibri"/>
              </a:rPr>
              <a:t>)</a:t>
            </a:r>
          </a:p>
          <a:p>
            <a:pPr marL="115888" indent="-115888">
              <a:buFont typeface="Arial"/>
              <a:buChar char="•"/>
            </a:pPr>
            <a:r>
              <a:rPr lang="en-SG" sz="1600" i="1" spc="-50" dirty="0" smtClean="0">
                <a:solidFill>
                  <a:prstClr val="black"/>
                </a:solidFill>
                <a:latin typeface="Calibri"/>
              </a:rPr>
              <a:t>H. pylori </a:t>
            </a:r>
            <a:r>
              <a:rPr lang="en-SG" sz="1600" spc="-50" dirty="0" smtClean="0">
                <a:solidFill>
                  <a:prstClr val="black"/>
                </a:solidFill>
                <a:latin typeface="Calibri"/>
              </a:rPr>
              <a:t>treated for 2 weeks and asymptomatic</a:t>
            </a:r>
          </a:p>
          <a:p>
            <a:pPr marL="115888" indent="-115888">
              <a:buFont typeface="Arial"/>
              <a:buChar char="•"/>
            </a:pPr>
            <a:r>
              <a:rPr lang="en-SG" sz="1600" spc="-50" dirty="0" smtClean="0">
                <a:solidFill>
                  <a:prstClr val="black"/>
                </a:solidFill>
                <a:latin typeface="Calibri"/>
              </a:rPr>
              <a:t>ICU stress ulcer prophylaxis beyond ICU admission</a:t>
            </a:r>
          </a:p>
          <a:p>
            <a:pPr marL="115888" indent="-115888">
              <a:buFont typeface="Arial"/>
              <a:buChar char="•"/>
            </a:pPr>
            <a:r>
              <a:rPr lang="en-SG" sz="1600" spc="-50" dirty="0" smtClean="0">
                <a:solidFill>
                  <a:prstClr val="black"/>
                </a:solidFill>
                <a:latin typeface="Calibri"/>
              </a:rPr>
              <a:t>No indication*</a:t>
            </a:r>
          </a:p>
          <a:p>
            <a:pPr marL="115888" indent="-115888">
              <a:buFont typeface="Arial"/>
              <a:buChar char="•"/>
            </a:pPr>
            <a:endParaRPr lang="en-SG" sz="600" spc="-50" dirty="0" smtClean="0">
              <a:solidFill>
                <a:prstClr val="black"/>
              </a:solidFill>
              <a:latin typeface="Calibri"/>
            </a:endParaRPr>
          </a:p>
          <a:p>
            <a:pPr algn="ctr"/>
            <a:r>
              <a:rPr lang="en-SG" sz="1200" spc="-50" dirty="0" smtClean="0">
                <a:solidFill>
                  <a:prstClr val="black"/>
                </a:solidFill>
                <a:latin typeface="Calibri"/>
              </a:rPr>
              <a:t>* If unsure, find out if there is a history of endoscopy, hospitalisation for bleeding ulcer, past chronic NSAID use or symptoms of heartburn or dyspepsia</a:t>
            </a:r>
            <a:endParaRPr lang="en-SG" sz="1200" dirty="0">
              <a:solidFill>
                <a:prstClr val="black"/>
              </a:solidFill>
              <a:latin typeface="Calibri"/>
            </a:endParaRPr>
          </a:p>
        </p:txBody>
      </p:sp>
      <p:grpSp>
        <p:nvGrpSpPr>
          <p:cNvPr id="3" name="Group 2"/>
          <p:cNvGrpSpPr/>
          <p:nvPr/>
        </p:nvGrpSpPr>
        <p:grpSpPr>
          <a:xfrm>
            <a:off x="1066801" y="1912590"/>
            <a:ext cx="2590800" cy="754410"/>
            <a:chOff x="1153086" y="1988790"/>
            <a:chExt cx="1588590" cy="437961"/>
          </a:xfrm>
        </p:grpSpPr>
        <p:sp>
          <p:nvSpPr>
            <p:cNvPr id="53" name="TextBox 52"/>
            <p:cNvSpPr txBox="1"/>
            <p:nvPr/>
          </p:nvSpPr>
          <p:spPr>
            <a:xfrm>
              <a:off x="1205484" y="2032004"/>
              <a:ext cx="1536192" cy="366268"/>
            </a:xfrm>
            <a:prstGeom prst="rect">
              <a:avLst/>
            </a:prstGeom>
            <a:solidFill>
              <a:srgbClr val="FF0000"/>
            </a:solidFill>
            <a:ln>
              <a:noFill/>
            </a:ln>
            <a:effectLst>
              <a:outerShdw blurRad="57150" dist="19050" dir="5400000" algn="ctr" rotWithShape="0">
                <a:srgbClr val="000000">
                  <a:alpha val="63000"/>
                </a:srgbClr>
              </a:outerShdw>
              <a:softEdge rad="25400"/>
            </a:effectLst>
            <a:scene3d>
              <a:camera prst="orthographicFront"/>
              <a:lightRig rig="harsh" dir="t"/>
            </a:scene3d>
            <a:sp3d/>
          </p:spPr>
          <p:txBody>
            <a:bodyPr wrap="square" lIns="122191" tIns="45720" rIns="122191"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Arial Narrow"/>
                  <a:ea typeface="+mn-ea"/>
                  <a:cs typeface="Arial Narrow"/>
                </a:rPr>
                <a:t>STOP</a:t>
              </a:r>
              <a:endParaRPr kumimoji="0" lang="en-SG" sz="2000" b="1" i="0" u="none" strike="noStrike" kern="0" cap="none" spc="0" normalizeH="0" baseline="0" noProof="0" dirty="0" smtClean="0">
                <a:ln>
                  <a:noFill/>
                </a:ln>
                <a:solidFill>
                  <a:prstClr val="white"/>
                </a:solidFill>
                <a:effectLst/>
                <a:uLnTx/>
                <a:uFillTx/>
                <a:latin typeface="Arial Narrow"/>
                <a:ea typeface="+mn-ea"/>
                <a:cs typeface="Arial Narrow"/>
              </a:endParaRPr>
            </a:p>
          </p:txBody>
        </p:sp>
        <p:pic>
          <p:nvPicPr>
            <p:cNvPr id="55" name="Picture 54"/>
            <p:cNvPicPr>
              <a:picLocks noChangeAspect="1"/>
            </p:cNvPicPr>
            <p:nvPr/>
          </p:nvPicPr>
          <p:blipFill rotWithShape="1">
            <a:blip r:embed="rId3" cstate="print">
              <a:extLst>
                <a:ext uri="{28A0092B-C50C-407E-A947-70E740481C1C}">
                  <a14:useLocalDpi xmlns:a14="http://schemas.microsoft.com/office/drawing/2010/main" val="0"/>
                </a:ext>
              </a:extLst>
            </a:blip>
            <a:srcRect l="-2486" r="65917"/>
            <a:stretch/>
          </p:blipFill>
          <p:spPr>
            <a:xfrm>
              <a:off x="1153086" y="1988790"/>
              <a:ext cx="252412" cy="437961"/>
            </a:xfrm>
            <a:prstGeom prst="rect">
              <a:avLst/>
            </a:prstGeom>
          </p:spPr>
        </p:pic>
      </p:grpSp>
      <p:sp>
        <p:nvSpPr>
          <p:cNvPr id="56" name="Rounded Rectangle 55"/>
          <p:cNvSpPr/>
          <p:nvPr/>
        </p:nvSpPr>
        <p:spPr>
          <a:xfrm>
            <a:off x="3886201" y="2362200"/>
            <a:ext cx="2743200" cy="3048000"/>
          </a:xfrm>
          <a:prstGeom prst="roundRect">
            <a:avLst/>
          </a:prstGeom>
          <a:noFill/>
          <a:ln w="38100" cap="flat" cmpd="sng" algn="ctr">
            <a:solidFill>
              <a:srgbClr val="FFFE00"/>
            </a:solidFill>
            <a:prstDash val="solid"/>
            <a:miter lim="800000"/>
          </a:ln>
          <a:effectLst/>
        </p:spPr>
        <p:txBody>
          <a:bodyPr lIns="122191" tIns="61096" rIns="122191" bIns="610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 name="TextBox 57"/>
          <p:cNvSpPr txBox="1"/>
          <p:nvPr/>
        </p:nvSpPr>
        <p:spPr>
          <a:xfrm>
            <a:off x="3886201" y="2743200"/>
            <a:ext cx="2603018" cy="1354492"/>
          </a:xfrm>
          <a:prstGeom prst="rect">
            <a:avLst/>
          </a:prstGeom>
          <a:noFill/>
        </p:spPr>
        <p:txBody>
          <a:bodyPr wrap="square" lIns="122191" tIns="61096" rIns="122191" bIns="61096" rtlCol="0">
            <a:spAutoFit/>
          </a:bodyPr>
          <a:lstStyle/>
          <a:p>
            <a:pPr marL="115888" indent="-115888">
              <a:buFont typeface="Arial"/>
              <a:buChar char="•"/>
            </a:pPr>
            <a:r>
              <a:rPr lang="en-SG" sz="1600" spc="-50" dirty="0" smtClean="0">
                <a:solidFill>
                  <a:prstClr val="black"/>
                </a:solidFill>
                <a:latin typeface="Calibri"/>
              </a:rPr>
              <a:t>Mild to moderate esophagitis</a:t>
            </a:r>
          </a:p>
          <a:p>
            <a:pPr marL="115888" indent="-115888">
              <a:buFont typeface="Arial"/>
              <a:buChar char="•"/>
            </a:pPr>
            <a:r>
              <a:rPr lang="en-US" sz="1600" spc="-50" dirty="0" smtClean="0">
                <a:solidFill>
                  <a:prstClr val="black"/>
                </a:solidFill>
                <a:latin typeface="Calibri"/>
              </a:rPr>
              <a:t>GERD treated for 4-8 weeks, esophagitis healed and symptoms controlled</a:t>
            </a:r>
          </a:p>
        </p:txBody>
      </p:sp>
      <p:sp>
        <p:nvSpPr>
          <p:cNvPr id="57" name="TextBox 56"/>
          <p:cNvSpPr txBox="1"/>
          <p:nvPr/>
        </p:nvSpPr>
        <p:spPr>
          <a:xfrm>
            <a:off x="4062430" y="1963695"/>
            <a:ext cx="2490771" cy="707886"/>
          </a:xfrm>
          <a:prstGeom prst="rect">
            <a:avLst/>
          </a:prstGeom>
          <a:solidFill>
            <a:srgbClr val="FFFF01"/>
          </a:solidFill>
          <a:ln>
            <a:noFill/>
          </a:ln>
          <a:effectLst>
            <a:outerShdw blurRad="57150" dist="19050" dir="5400000" algn="ctr" rotWithShape="0">
              <a:srgbClr val="000000">
                <a:alpha val="63000"/>
              </a:srgbClr>
            </a:outerShdw>
            <a:softEdge rad="25400"/>
          </a:effectLst>
          <a:scene3d>
            <a:camera prst="orthographicFront"/>
            <a:lightRig rig="harsh" dir="t"/>
          </a:scene3d>
          <a:sp3d/>
        </p:spPr>
        <p:txBody>
          <a:bodyPr wrap="square" lIns="122191" tIns="45720" rIns="122191" bIns="4572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Arial Narrow"/>
                <a:ea typeface="+mn-ea"/>
                <a:cs typeface="Arial Narrow"/>
              </a:rPr>
              <a:t>DECREASE DOSE OR SWITCH TO PRN</a:t>
            </a:r>
            <a:endParaRPr kumimoji="0" lang="en-SG" sz="2000" b="1" i="0" u="none" strike="noStrike" kern="0" cap="none" spc="0" normalizeH="0" baseline="0" noProof="0" dirty="0" smtClean="0">
              <a:ln>
                <a:noFill/>
              </a:ln>
              <a:solidFill>
                <a:prstClr val="white"/>
              </a:solidFill>
              <a:effectLst/>
              <a:uLnTx/>
              <a:uFillTx/>
              <a:latin typeface="Arial Narrow"/>
              <a:ea typeface="+mn-ea"/>
              <a:cs typeface="Arial Narrow"/>
            </a:endParaRPr>
          </a:p>
        </p:txBody>
      </p:sp>
      <p:pic>
        <p:nvPicPr>
          <p:cNvPr id="59" name="Picture 58"/>
          <p:cNvPicPr>
            <a:picLocks noChangeAspect="1"/>
          </p:cNvPicPr>
          <p:nvPr/>
        </p:nvPicPr>
        <p:blipFill rotWithShape="1">
          <a:blip r:embed="rId3" cstate="print">
            <a:extLst>
              <a:ext uri="{28A0092B-C50C-407E-A947-70E740481C1C}">
                <a14:useLocalDpi xmlns:a14="http://schemas.microsoft.com/office/drawing/2010/main" val="0"/>
              </a:ext>
            </a:extLst>
          </a:blip>
          <a:srcRect l="30946" r="33163"/>
          <a:stretch/>
        </p:blipFill>
        <p:spPr>
          <a:xfrm>
            <a:off x="3810001" y="1905000"/>
            <a:ext cx="404702" cy="777834"/>
          </a:xfrm>
          <a:prstGeom prst="rect">
            <a:avLst/>
          </a:prstGeom>
        </p:spPr>
      </p:pic>
    </p:spTree>
    <p:extLst>
      <p:ext uri="{BB962C8B-B14F-4D97-AF65-F5344CB8AC3E}">
        <p14:creationId xmlns:p14="http://schemas.microsoft.com/office/powerpoint/2010/main" val="3302256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208" y="263796"/>
            <a:ext cx="5879592" cy="1143000"/>
          </a:xfrm>
        </p:spPr>
        <p:txBody>
          <a:bodyPr/>
          <a:lstStyle/>
          <a:p>
            <a:r>
              <a:rPr lang="en-US" sz="3600" dirty="0"/>
              <a:t>How to </a:t>
            </a:r>
            <a:r>
              <a:rPr lang="en-US" sz="3600" dirty="0" err="1"/>
              <a:t>Deprescribe</a:t>
            </a:r>
            <a:r>
              <a:rPr lang="en-US" sz="3600" dirty="0"/>
              <a:t> PPIs? </a:t>
            </a:r>
            <a:endParaRPr lang="en-SG" sz="3600" dirty="0"/>
          </a:p>
        </p:txBody>
      </p:sp>
      <p:sp>
        <p:nvSpPr>
          <p:cNvPr id="4" name="Footer Placeholder 3"/>
          <p:cNvSpPr>
            <a:spLocks noGrp="1"/>
          </p:cNvSpPr>
          <p:nvPr>
            <p:ph type="ftr" sz="quarter" idx="11"/>
          </p:nvPr>
        </p:nvSpPr>
        <p:spPr>
          <a:xfrm>
            <a:off x="6984670" y="6383894"/>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5" name="Slide Number Placeholder 4"/>
          <p:cNvSpPr>
            <a:spLocks noGrp="1"/>
          </p:cNvSpPr>
          <p:nvPr>
            <p:ph type="sldNum" sz="quarter" idx="12"/>
          </p:nvPr>
        </p:nvSpPr>
        <p:spPr>
          <a:xfrm>
            <a:off x="8763000" y="6164819"/>
            <a:ext cx="457200" cy="476250"/>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31</a:t>
            </a:fld>
            <a:endParaRPr lang="en-US" b="1" dirty="0">
              <a:solidFill>
                <a:prstClr val="black"/>
              </a:solidFill>
              <a:latin typeface="Arial" charset="0"/>
              <a:ea typeface="ＭＳ Ｐゴシック" pitchFamily="34" charset="-128"/>
            </a:endParaRPr>
          </a:p>
        </p:txBody>
      </p:sp>
      <p:grpSp>
        <p:nvGrpSpPr>
          <p:cNvPr id="6" name="Group 5"/>
          <p:cNvGrpSpPr/>
          <p:nvPr/>
        </p:nvGrpSpPr>
        <p:grpSpPr>
          <a:xfrm>
            <a:off x="2590800" y="1981200"/>
            <a:ext cx="4410018" cy="3551746"/>
            <a:chOff x="695382" y="1445746"/>
            <a:chExt cx="1697857" cy="1565531"/>
          </a:xfrm>
        </p:grpSpPr>
        <p:sp>
          <p:nvSpPr>
            <p:cNvPr id="13" name="TextBox 12"/>
            <p:cNvSpPr txBox="1"/>
            <p:nvPr/>
          </p:nvSpPr>
          <p:spPr>
            <a:xfrm>
              <a:off x="710205" y="1748031"/>
              <a:ext cx="1683034" cy="1263246"/>
            </a:xfrm>
            <a:prstGeom prst="rect">
              <a:avLst/>
            </a:prstGeom>
            <a:noFill/>
          </p:spPr>
          <p:txBody>
            <a:bodyPr wrap="square" lIns="122191" tIns="61096" rIns="122191" bIns="61096" rtlCol="0">
              <a:spAutoFit/>
            </a:bodyPr>
            <a:lstStyle/>
            <a:p>
              <a:pPr marL="115888" marR="0" lvl="0" indent="-115888" defTabSz="914400" eaLnBrk="1" fontAlgn="auto" latinLnBrk="0" hangingPunct="1">
                <a:lnSpc>
                  <a:spcPct val="100000"/>
                </a:lnSpc>
                <a:spcBef>
                  <a:spcPts val="0"/>
                </a:spcBef>
                <a:spcAft>
                  <a:spcPts val="0"/>
                </a:spcAft>
                <a:buClrTx/>
                <a:buSzTx/>
                <a:buFont typeface="Arial"/>
                <a:buChar char="•"/>
                <a:tabLst/>
                <a:defRPr/>
              </a:pPr>
              <a:r>
                <a:rPr kumimoji="0" lang="en-SG" b="0" i="0" u="none" strike="noStrike" kern="0" cap="none" spc="-50" normalizeH="0" baseline="0" noProof="0" dirty="0" smtClean="0">
                  <a:ln>
                    <a:noFill/>
                  </a:ln>
                  <a:solidFill>
                    <a:sysClr val="windowText" lastClr="000000"/>
                  </a:solidFill>
                  <a:effectLst/>
                  <a:uLnTx/>
                  <a:uFillTx/>
                </a:rPr>
                <a:t>Monitor patients at 4 and 12 weeks after deprescribing</a:t>
              </a:r>
            </a:p>
            <a:p>
              <a:pPr marL="115888" marR="0" lvl="0" indent="-115888" defTabSz="914400" eaLnBrk="1" fontAlgn="auto" latinLnBrk="0" hangingPunct="1">
                <a:lnSpc>
                  <a:spcPct val="100000"/>
                </a:lnSpc>
                <a:spcBef>
                  <a:spcPts val="0"/>
                </a:spcBef>
                <a:spcAft>
                  <a:spcPts val="0"/>
                </a:spcAft>
                <a:buClrTx/>
                <a:buSzTx/>
                <a:buFont typeface="Arial"/>
                <a:buChar char="•"/>
                <a:tabLst/>
                <a:defRPr/>
              </a:pPr>
              <a:r>
                <a:rPr kumimoji="0" lang="en-SG" b="0" i="0" u="none" strike="noStrike" kern="0" cap="none" spc="-50" normalizeH="0" baseline="0" noProof="0" dirty="0" smtClean="0">
                  <a:ln>
                    <a:noFill/>
                  </a:ln>
                  <a:solidFill>
                    <a:sysClr val="windowText" lastClr="000000"/>
                  </a:solidFill>
                  <a:effectLst/>
                  <a:uLnTx/>
                  <a:uFillTx/>
                </a:rPr>
                <a:t>Signs and symptoms to look out for:</a:t>
              </a:r>
            </a:p>
            <a:p>
              <a:pPr marL="349250" marR="0" lvl="1" indent="-171450" defTabSz="914400" eaLnBrk="1" fontAlgn="auto" latinLnBrk="0" hangingPunct="1">
                <a:lnSpc>
                  <a:spcPct val="100000"/>
                </a:lnSpc>
                <a:spcBef>
                  <a:spcPts val="0"/>
                </a:spcBef>
                <a:spcAft>
                  <a:spcPts val="0"/>
                </a:spcAft>
                <a:buClrTx/>
                <a:buSzTx/>
                <a:buFont typeface="Wingdings" charset="2"/>
                <a:buChar char="ü"/>
                <a:tabLst/>
                <a:defRPr/>
              </a:pPr>
              <a:r>
                <a:rPr kumimoji="0" lang="en-SG" b="0" i="0" u="none" strike="noStrike" kern="0" cap="none" spc="-50" normalizeH="0" baseline="0" noProof="0" dirty="0" smtClean="0">
                  <a:ln>
                    <a:noFill/>
                  </a:ln>
                  <a:solidFill>
                    <a:sysClr val="windowText" lastClr="000000"/>
                  </a:solidFill>
                  <a:effectLst/>
                  <a:uLnTx/>
                  <a:uFillTx/>
                </a:rPr>
                <a:t>Heartburn</a:t>
              </a:r>
              <a:endParaRPr kumimoji="0" lang="en-SG" b="0" i="0" u="none" strike="noStrike" kern="0" cap="none" spc="-50" normalizeH="0" baseline="0" noProof="0" dirty="0">
                <a:ln>
                  <a:noFill/>
                </a:ln>
                <a:solidFill>
                  <a:sysClr val="windowText" lastClr="000000"/>
                </a:solidFill>
                <a:effectLst/>
                <a:uLnTx/>
                <a:uFillTx/>
              </a:endParaRPr>
            </a:p>
            <a:p>
              <a:pPr marL="349250" marR="0" lvl="1" indent="-171450" defTabSz="914400" eaLnBrk="1" fontAlgn="auto" latinLnBrk="0" hangingPunct="1">
                <a:lnSpc>
                  <a:spcPct val="100000"/>
                </a:lnSpc>
                <a:spcBef>
                  <a:spcPts val="0"/>
                </a:spcBef>
                <a:spcAft>
                  <a:spcPts val="0"/>
                </a:spcAft>
                <a:buClrTx/>
                <a:buSzTx/>
                <a:buFont typeface="Wingdings" charset="2"/>
                <a:buChar char="ü"/>
                <a:tabLst/>
                <a:defRPr/>
              </a:pPr>
              <a:r>
                <a:rPr kumimoji="0" lang="en-SG" b="0" i="0" u="none" strike="noStrike" kern="0" cap="none" spc="-50" normalizeH="0" baseline="0" noProof="0" dirty="0" smtClean="0">
                  <a:ln>
                    <a:noFill/>
                  </a:ln>
                  <a:solidFill>
                    <a:sysClr val="windowText" lastClr="000000"/>
                  </a:solidFill>
                  <a:effectLst/>
                  <a:uLnTx/>
                  <a:uFillTx/>
                </a:rPr>
                <a:t>Regurgitation</a:t>
              </a:r>
              <a:endParaRPr kumimoji="0" lang="en-SG" b="0" i="0" u="none" strike="noStrike" kern="0" cap="none" spc="-50" normalizeH="0" baseline="0" noProof="0" dirty="0">
                <a:ln>
                  <a:noFill/>
                </a:ln>
                <a:solidFill>
                  <a:sysClr val="windowText" lastClr="000000"/>
                </a:solidFill>
                <a:effectLst/>
                <a:uLnTx/>
                <a:uFillTx/>
              </a:endParaRPr>
            </a:p>
            <a:p>
              <a:pPr marL="349250" marR="0" lvl="1" indent="-171450" defTabSz="914400" eaLnBrk="1" fontAlgn="auto" latinLnBrk="0" hangingPunct="1">
                <a:lnSpc>
                  <a:spcPct val="100000"/>
                </a:lnSpc>
                <a:spcBef>
                  <a:spcPts val="0"/>
                </a:spcBef>
                <a:spcAft>
                  <a:spcPts val="0"/>
                </a:spcAft>
                <a:buClrTx/>
                <a:buSzTx/>
                <a:buFont typeface="Wingdings" charset="2"/>
                <a:buChar char="ü"/>
                <a:tabLst/>
                <a:defRPr/>
              </a:pPr>
              <a:r>
                <a:rPr kumimoji="0" lang="en-SG" b="0" i="0" u="none" strike="noStrike" kern="0" cap="none" spc="-50" normalizeH="0" baseline="0" noProof="0" dirty="0" smtClean="0">
                  <a:ln>
                    <a:noFill/>
                  </a:ln>
                  <a:solidFill>
                    <a:sysClr val="windowText" lastClr="000000"/>
                  </a:solidFill>
                  <a:effectLst/>
                  <a:uLnTx/>
                  <a:uFillTx/>
                </a:rPr>
                <a:t>Dyspepsia</a:t>
              </a:r>
            </a:p>
            <a:p>
              <a:pPr marL="349250" marR="0" lvl="1" indent="-171450" defTabSz="914400" eaLnBrk="1" fontAlgn="auto" latinLnBrk="0" hangingPunct="1">
                <a:lnSpc>
                  <a:spcPct val="100000"/>
                </a:lnSpc>
                <a:spcBef>
                  <a:spcPts val="0"/>
                </a:spcBef>
                <a:spcAft>
                  <a:spcPts val="0"/>
                </a:spcAft>
                <a:buClrTx/>
                <a:buSzTx/>
                <a:buFont typeface="Wingdings" charset="2"/>
                <a:buChar char="ü"/>
                <a:tabLst/>
                <a:defRPr/>
              </a:pPr>
              <a:r>
                <a:rPr kumimoji="0" lang="en-SG" b="0" i="0" u="none" strike="noStrike" kern="0" cap="none" spc="-50" normalizeH="0" baseline="0" noProof="0" dirty="0" smtClean="0">
                  <a:ln>
                    <a:noFill/>
                  </a:ln>
                  <a:solidFill>
                    <a:sysClr val="windowText" lastClr="000000"/>
                  </a:solidFill>
                  <a:effectLst/>
                  <a:uLnTx/>
                  <a:uFillTx/>
                </a:rPr>
                <a:t>Epigastric pain</a:t>
              </a:r>
            </a:p>
            <a:p>
              <a:pPr marL="349250" marR="0" lvl="1" indent="-171450" defTabSz="914400" eaLnBrk="1" fontAlgn="auto" latinLnBrk="0" hangingPunct="1">
                <a:lnSpc>
                  <a:spcPct val="100000"/>
                </a:lnSpc>
                <a:spcBef>
                  <a:spcPts val="0"/>
                </a:spcBef>
                <a:spcAft>
                  <a:spcPts val="0"/>
                </a:spcAft>
                <a:buClrTx/>
                <a:buSzTx/>
                <a:buFont typeface="Wingdings" charset="2"/>
                <a:buChar char="ü"/>
                <a:tabLst/>
                <a:defRPr/>
              </a:pPr>
              <a:r>
                <a:rPr kumimoji="0" lang="en-SG" b="0" i="0" u="none" strike="noStrike" kern="0" cap="none" spc="-50" normalizeH="0" baseline="0" noProof="0" dirty="0" smtClean="0">
                  <a:ln>
                    <a:noFill/>
                  </a:ln>
                  <a:solidFill>
                    <a:sysClr val="windowText" lastClr="000000"/>
                  </a:solidFill>
                  <a:effectLst/>
                  <a:uLnTx/>
                  <a:uFillTx/>
                </a:rPr>
                <a:t>Agitation</a:t>
              </a:r>
            </a:p>
            <a:p>
              <a:pPr marL="349250" marR="0" lvl="1" indent="-171450" defTabSz="914400" eaLnBrk="1" fontAlgn="auto" latinLnBrk="0" hangingPunct="1">
                <a:lnSpc>
                  <a:spcPct val="100000"/>
                </a:lnSpc>
                <a:spcBef>
                  <a:spcPts val="0"/>
                </a:spcBef>
                <a:spcAft>
                  <a:spcPts val="0"/>
                </a:spcAft>
                <a:buClrTx/>
                <a:buSzTx/>
                <a:buFont typeface="Wingdings" charset="2"/>
                <a:buChar char="ü"/>
                <a:tabLst/>
                <a:defRPr/>
              </a:pPr>
              <a:r>
                <a:rPr kumimoji="0" lang="en-SG" b="0" i="0" u="none" strike="noStrike" kern="0" cap="none" spc="-50" normalizeH="0" baseline="0" noProof="0" dirty="0" smtClean="0">
                  <a:ln>
                    <a:noFill/>
                  </a:ln>
                  <a:solidFill>
                    <a:sysClr val="windowText" lastClr="000000"/>
                  </a:solidFill>
                  <a:effectLst/>
                  <a:uLnTx/>
                  <a:uFillTx/>
                </a:rPr>
                <a:t>Weight loss</a:t>
              </a:r>
            </a:p>
          </p:txBody>
        </p:sp>
        <p:sp>
          <p:nvSpPr>
            <p:cNvPr id="14" name="Rounded Rectangle 13"/>
            <p:cNvSpPr/>
            <p:nvPr/>
          </p:nvSpPr>
          <p:spPr>
            <a:xfrm>
              <a:off x="695382" y="1647270"/>
              <a:ext cx="1691640" cy="1293745"/>
            </a:xfrm>
            <a:prstGeom prst="roundRect">
              <a:avLst/>
            </a:prstGeom>
            <a:noFill/>
            <a:ln w="38100" cap="flat" cmpd="sng" algn="ctr">
              <a:solidFill>
                <a:srgbClr val="4BACC6"/>
              </a:solidFill>
              <a:prstDash val="solid"/>
              <a:miter lim="800000"/>
            </a:ln>
            <a:effectLst/>
          </p:spPr>
          <p:txBody>
            <a:bodyPr lIns="122191" tIns="61096" rIns="122191" bIns="6109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TextBox 14"/>
            <p:cNvSpPr txBox="1"/>
            <p:nvPr/>
          </p:nvSpPr>
          <p:spPr>
            <a:xfrm>
              <a:off x="773106" y="1445746"/>
              <a:ext cx="1536192" cy="252623"/>
            </a:xfrm>
            <a:prstGeom prst="rect">
              <a:avLst/>
            </a:prstGeom>
            <a:solidFill>
              <a:srgbClr val="4BACC6"/>
            </a:solidFill>
            <a:ln>
              <a:noFill/>
            </a:ln>
            <a:effectLst>
              <a:outerShdw blurRad="57150" dist="19050" dir="5400000" algn="ctr" rotWithShape="0">
                <a:srgbClr val="000000">
                  <a:alpha val="63000"/>
                </a:srgbClr>
              </a:outerShdw>
              <a:softEdge rad="25400"/>
            </a:effectLst>
            <a:scene3d>
              <a:camera prst="orthographicFront"/>
              <a:lightRig rig="harsh" dir="t"/>
            </a:scene3d>
            <a:sp3d/>
          </p:spPr>
          <p:txBody>
            <a:bodyPr wrap="square" lIns="122191" tIns="45720" rIns="122191" bIns="4572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 lastClr="FFFFFF"/>
                  </a:solidFill>
                  <a:effectLst/>
                  <a:uLnTx/>
                  <a:uFillTx/>
                  <a:latin typeface="Arial Narrow"/>
                  <a:ea typeface="+mn-ea"/>
                  <a:cs typeface="Arial Narrow"/>
                </a:rPr>
                <a:t>MONITORING</a:t>
              </a:r>
              <a:endParaRPr kumimoji="0" lang="en-SG" sz="2800" b="1" i="0" u="none" strike="noStrike" kern="0" cap="none" spc="0" normalizeH="0" baseline="0" noProof="0" dirty="0">
                <a:ln>
                  <a:noFill/>
                </a:ln>
                <a:solidFill>
                  <a:sysClr val="window" lastClr="FFFFFF"/>
                </a:solidFill>
                <a:effectLst/>
                <a:uLnTx/>
                <a:uFillTx/>
                <a:latin typeface="Arial Narrow"/>
                <a:ea typeface="+mn-ea"/>
                <a:cs typeface="Arial Narrow"/>
              </a:endParaRPr>
            </a:p>
          </p:txBody>
        </p:sp>
      </p:grpSp>
      <p:sp>
        <p:nvSpPr>
          <p:cNvPr id="10" name="Rectangle 9"/>
          <p:cNvSpPr/>
          <p:nvPr/>
        </p:nvSpPr>
        <p:spPr>
          <a:xfrm>
            <a:off x="990600" y="6519446"/>
            <a:ext cx="4800600" cy="307777"/>
          </a:xfrm>
          <a:prstGeom prst="rect">
            <a:avLst/>
          </a:prstGeom>
        </p:spPr>
        <p:txBody>
          <a:bodyPr wrap="square">
            <a:spAutoFit/>
          </a:bodyPr>
          <a:lstStyle/>
          <a:p>
            <a:pPr defTabSz="931774">
              <a:defRPr/>
            </a:pPr>
            <a:r>
              <a:rPr lang="en-US" sz="1400" dirty="0" smtClean="0">
                <a:solidFill>
                  <a:prstClr val="black"/>
                </a:solidFill>
              </a:rPr>
              <a:t>Ontario Group, PPI </a:t>
            </a:r>
            <a:r>
              <a:rPr lang="en-US" sz="1400" dirty="0">
                <a:solidFill>
                  <a:prstClr val="black"/>
                </a:solidFill>
              </a:rPr>
              <a:t>Deprescribing Algorithm, </a:t>
            </a:r>
            <a:r>
              <a:rPr lang="en-US" sz="1400" dirty="0" smtClean="0">
                <a:solidFill>
                  <a:prstClr val="black"/>
                </a:solidFill>
              </a:rPr>
              <a:t>Sept </a:t>
            </a:r>
            <a:r>
              <a:rPr lang="en-US" sz="1400" dirty="0">
                <a:solidFill>
                  <a:prstClr val="black"/>
                </a:solidFill>
              </a:rPr>
              <a:t>2015</a:t>
            </a:r>
          </a:p>
        </p:txBody>
      </p:sp>
    </p:spTree>
    <p:extLst>
      <p:ext uri="{BB962C8B-B14F-4D97-AF65-F5344CB8AC3E}">
        <p14:creationId xmlns:p14="http://schemas.microsoft.com/office/powerpoint/2010/main" val="2267517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046" y="282030"/>
            <a:ext cx="5879592" cy="1143000"/>
          </a:xfrm>
        </p:spPr>
        <p:txBody>
          <a:bodyPr/>
          <a:lstStyle/>
          <a:p>
            <a:r>
              <a:rPr lang="en-US" sz="3600" dirty="0" smtClean="0"/>
              <a:t>Back to the case...</a:t>
            </a:r>
            <a:endParaRPr lang="en-US" sz="3600" dirty="0">
              <a:solidFill>
                <a:srgbClr val="FF0000"/>
              </a:solidFill>
            </a:endParaRPr>
          </a:p>
        </p:txBody>
      </p:sp>
      <p:sp>
        <p:nvSpPr>
          <p:cNvPr id="8" name="Footer Placeholder 7"/>
          <p:cNvSpPr>
            <a:spLocks noGrp="1"/>
          </p:cNvSpPr>
          <p:nvPr>
            <p:ph type="ftr" sz="quarter" idx="11"/>
          </p:nvPr>
        </p:nvSpPr>
        <p:spPr>
          <a:xfrm>
            <a:off x="7010400" y="6372277"/>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735888" y="6193282"/>
            <a:ext cx="457200" cy="476250"/>
          </a:xfrm>
        </p:spPr>
        <p:txBody>
          <a:bodyPr/>
          <a:lstStyle/>
          <a:p>
            <a:fld id="{FA84A37A-AFC2-4A01-80A1-FC20F2C0D5BB}" type="slidenum">
              <a:rPr lang="en-US" b="1" smtClean="0">
                <a:solidFill>
                  <a:prstClr val="black"/>
                </a:solidFill>
                <a:latin typeface="Arial" panose="020B0604020202020204" pitchFamily="34" charset="0"/>
                <a:cs typeface="Arial" panose="020B0604020202020204" pitchFamily="34" charset="0"/>
              </a:rPr>
              <a:pPr/>
              <a:t>32</a:t>
            </a:fld>
            <a:endParaRPr lang="en-US"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16521" y="1268760"/>
            <a:ext cx="4724765" cy="5386090"/>
          </a:xfrm>
          <a:prstGeom prst="rect">
            <a:avLst/>
          </a:prstGeom>
        </p:spPr>
        <p:txBody>
          <a:bodyPr wrap="square" rtlCol="0" anchor="t">
            <a:spAutoFit/>
          </a:bodyPr>
          <a:lstStyle/>
          <a:p>
            <a:r>
              <a:rPr lang="en-US" sz="2000" dirty="0">
                <a:solidFill>
                  <a:srgbClr val="000000"/>
                </a:solidFill>
              </a:rPr>
              <a:t>- LYL, Female 71 years old</a:t>
            </a:r>
          </a:p>
          <a:p>
            <a:endParaRPr lang="en-US" sz="2000" dirty="0">
              <a:solidFill>
                <a:srgbClr val="FF0000"/>
              </a:solidFill>
            </a:endParaRPr>
          </a:p>
          <a:p>
            <a:r>
              <a:rPr lang="en-US" sz="2400" b="1" dirty="0">
                <a:solidFill>
                  <a:srgbClr val="000000"/>
                </a:solidFill>
              </a:rPr>
              <a:t>Before:</a:t>
            </a:r>
          </a:p>
          <a:p>
            <a:r>
              <a:rPr lang="en-SG" sz="2000" dirty="0">
                <a:solidFill>
                  <a:prstClr val="black"/>
                </a:solidFill>
              </a:rPr>
              <a:t>1) Gabapentin 300mg TDS</a:t>
            </a:r>
          </a:p>
          <a:p>
            <a:r>
              <a:rPr lang="en-SG" sz="2000" dirty="0">
                <a:solidFill>
                  <a:prstClr val="black"/>
                </a:solidFill>
              </a:rPr>
              <a:t>2) Insulin Aspart Flex Pen 14 units BD</a:t>
            </a:r>
          </a:p>
          <a:p>
            <a:r>
              <a:rPr lang="en-SG" sz="2000" dirty="0">
                <a:solidFill>
                  <a:prstClr val="black"/>
                </a:solidFill>
              </a:rPr>
              <a:t>3) Metformin 850mg TDS</a:t>
            </a:r>
          </a:p>
          <a:p>
            <a:r>
              <a:rPr lang="en-SG" sz="2000" dirty="0">
                <a:solidFill>
                  <a:prstClr val="black"/>
                </a:solidFill>
              </a:rPr>
              <a:t>4) Atenolol 50mg OM</a:t>
            </a:r>
          </a:p>
          <a:p>
            <a:r>
              <a:rPr lang="en-SG" sz="2000" dirty="0">
                <a:solidFill>
                  <a:prstClr val="black"/>
                </a:solidFill>
              </a:rPr>
              <a:t>5) Amlodipine 10mg OM</a:t>
            </a:r>
          </a:p>
          <a:p>
            <a:r>
              <a:rPr lang="en-SG" sz="2000" dirty="0">
                <a:solidFill>
                  <a:prstClr val="black"/>
                </a:solidFill>
              </a:rPr>
              <a:t>6) Enalapril 10mg BD  </a:t>
            </a:r>
          </a:p>
          <a:p>
            <a:r>
              <a:rPr lang="en-SG" sz="2000" dirty="0">
                <a:solidFill>
                  <a:prstClr val="black"/>
                </a:solidFill>
              </a:rPr>
              <a:t>7) Aspirin 100mg OM</a:t>
            </a:r>
          </a:p>
          <a:p>
            <a:r>
              <a:rPr lang="en-SG" sz="2000" dirty="0">
                <a:solidFill>
                  <a:prstClr val="black"/>
                </a:solidFill>
              </a:rPr>
              <a:t>8) Omeprazole 40mg BD</a:t>
            </a:r>
          </a:p>
          <a:p>
            <a:r>
              <a:rPr lang="en-SG" sz="2000" dirty="0">
                <a:solidFill>
                  <a:prstClr val="black"/>
                </a:solidFill>
              </a:rPr>
              <a:t>9) Simvastatin 20mg ON</a:t>
            </a:r>
          </a:p>
          <a:p>
            <a:r>
              <a:rPr lang="en-SG" sz="2000" dirty="0">
                <a:solidFill>
                  <a:prstClr val="black"/>
                </a:solidFill>
              </a:rPr>
              <a:t>10) Calcium Vit D 1 OM</a:t>
            </a:r>
          </a:p>
          <a:p>
            <a:r>
              <a:rPr lang="en-SG" sz="2000" dirty="0">
                <a:solidFill>
                  <a:prstClr val="black"/>
                </a:solidFill>
              </a:rPr>
              <a:t>11) Glargine 56 units ON</a:t>
            </a:r>
          </a:p>
          <a:p>
            <a:r>
              <a:rPr lang="en-SG" sz="2000" dirty="0">
                <a:solidFill>
                  <a:prstClr val="black"/>
                </a:solidFill>
              </a:rPr>
              <a:t>12) Diclofenac 50mg TDS PRN</a:t>
            </a:r>
          </a:p>
          <a:p>
            <a:r>
              <a:rPr lang="en-SG" sz="2000" dirty="0">
                <a:solidFill>
                  <a:prstClr val="black"/>
                </a:solidFill>
              </a:rPr>
              <a:t>13) Neuroforte 1 OM</a:t>
            </a:r>
          </a:p>
          <a:p>
            <a:endParaRPr lang="en-US" sz="2000" b="1" dirty="0">
              <a:solidFill>
                <a:srgbClr val="000000"/>
              </a:solidFill>
            </a:endParaRPr>
          </a:p>
        </p:txBody>
      </p:sp>
      <p:pic>
        <p:nvPicPr>
          <p:cNvPr id="3" name="Picture 2"/>
          <p:cNvPicPr>
            <a:picLocks noChangeAspect="1"/>
          </p:cNvPicPr>
          <p:nvPr/>
        </p:nvPicPr>
        <p:blipFill>
          <a:blip r:embed="rId3"/>
          <a:stretch>
            <a:fillRect/>
          </a:stretch>
        </p:blipFill>
        <p:spPr>
          <a:xfrm>
            <a:off x="6171235" y="2204864"/>
            <a:ext cx="2793253" cy="2822994"/>
          </a:xfrm>
          <a:prstGeom prst="rect">
            <a:avLst/>
          </a:prstGeom>
        </p:spPr>
      </p:pic>
      <p:sp>
        <p:nvSpPr>
          <p:cNvPr id="7" name="TextBox 6"/>
          <p:cNvSpPr txBox="1"/>
          <p:nvPr/>
        </p:nvSpPr>
        <p:spPr>
          <a:xfrm>
            <a:off x="4349879" y="1268760"/>
            <a:ext cx="4758625" cy="707886"/>
          </a:xfrm>
          <a:prstGeom prst="rect">
            <a:avLst/>
          </a:prstGeom>
        </p:spPr>
        <p:txBody>
          <a:bodyPr wrap="square" rtlCol="0" anchor="t">
            <a:spAutoFit/>
          </a:bodyPr>
          <a:lstStyle/>
          <a:p>
            <a:r>
              <a:rPr lang="en-US" sz="2000" b="1" dirty="0">
                <a:solidFill>
                  <a:srgbClr val="000000"/>
                </a:solidFill>
              </a:rPr>
              <a:t>PMHx</a:t>
            </a:r>
            <a:r>
              <a:rPr lang="en-US" sz="2000" dirty="0">
                <a:solidFill>
                  <a:srgbClr val="000000"/>
                </a:solidFill>
              </a:rPr>
              <a:t>: HTN, DM, HLD, depression and cervical spondylosis.</a:t>
            </a:r>
          </a:p>
        </p:txBody>
      </p:sp>
      <p:sp>
        <p:nvSpPr>
          <p:cNvPr id="9" name="TextBox 8"/>
          <p:cNvSpPr txBox="1"/>
          <p:nvPr/>
        </p:nvSpPr>
        <p:spPr>
          <a:xfrm>
            <a:off x="3998985" y="2204864"/>
            <a:ext cx="2589239" cy="400110"/>
          </a:xfrm>
          <a:prstGeom prst="rect">
            <a:avLst/>
          </a:prstGeom>
        </p:spPr>
        <p:txBody>
          <a:bodyPr wrap="square" rtlCol="0" anchor="t">
            <a:spAutoFit/>
          </a:bodyPr>
          <a:lstStyle/>
          <a:p>
            <a:r>
              <a:rPr lang="en-US" sz="2000" dirty="0">
                <a:solidFill>
                  <a:srgbClr val="FF0000"/>
                </a:solidFill>
              </a:rPr>
              <a:t>(Taking BD instead)</a:t>
            </a:r>
          </a:p>
        </p:txBody>
      </p:sp>
      <p:sp>
        <p:nvSpPr>
          <p:cNvPr id="10" name="TextBox 9"/>
          <p:cNvSpPr txBox="1"/>
          <p:nvPr/>
        </p:nvSpPr>
        <p:spPr>
          <a:xfrm>
            <a:off x="3883499" y="4365104"/>
            <a:ext cx="2560709" cy="400110"/>
          </a:xfrm>
          <a:prstGeom prst="rect">
            <a:avLst/>
          </a:prstGeom>
        </p:spPr>
        <p:txBody>
          <a:bodyPr wrap="square" rtlCol="0" anchor="t">
            <a:spAutoFit/>
          </a:bodyPr>
          <a:lstStyle/>
          <a:p>
            <a:r>
              <a:rPr lang="en-US" sz="2000" dirty="0">
                <a:solidFill>
                  <a:srgbClr val="FF0000"/>
                </a:solidFill>
              </a:rPr>
              <a:t>(Taking 20mg  BD)</a:t>
            </a:r>
          </a:p>
        </p:txBody>
      </p:sp>
      <p:sp>
        <p:nvSpPr>
          <p:cNvPr id="11" name="TextBox 10"/>
          <p:cNvSpPr txBox="1"/>
          <p:nvPr/>
        </p:nvSpPr>
        <p:spPr>
          <a:xfrm>
            <a:off x="3491880" y="3748970"/>
            <a:ext cx="2448272" cy="400110"/>
          </a:xfrm>
          <a:prstGeom prst="rect">
            <a:avLst/>
          </a:prstGeom>
        </p:spPr>
        <p:txBody>
          <a:bodyPr wrap="square" rtlCol="0" anchor="t">
            <a:spAutoFit/>
          </a:bodyPr>
          <a:lstStyle/>
          <a:p>
            <a:r>
              <a:rPr lang="en-US" sz="2000" dirty="0">
                <a:solidFill>
                  <a:srgbClr val="FF0000"/>
                </a:solidFill>
              </a:rPr>
              <a:t>(Disturbing Cough)</a:t>
            </a:r>
          </a:p>
        </p:txBody>
      </p:sp>
      <p:cxnSp>
        <p:nvCxnSpPr>
          <p:cNvPr id="13" name="Straight Connector 12"/>
          <p:cNvCxnSpPr>
            <a:stCxn id="6" idx="1"/>
          </p:cNvCxnSpPr>
          <p:nvPr/>
        </p:nvCxnSpPr>
        <p:spPr>
          <a:xfrm flipV="1">
            <a:off x="1216521" y="3986195"/>
            <a:ext cx="2275359" cy="162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16521" y="4540697"/>
            <a:ext cx="2427759" cy="79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68921" y="5116760"/>
            <a:ext cx="2514578" cy="243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31640" y="5764832"/>
            <a:ext cx="3404590" cy="243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1640" y="6052864"/>
            <a:ext cx="2312640" cy="243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0904360">
            <a:off x="4548829" y="5466777"/>
            <a:ext cx="4610852" cy="954107"/>
          </a:xfrm>
          <a:prstGeom prst="rect">
            <a:avLst/>
          </a:prstGeom>
        </p:spPr>
        <p:txBody>
          <a:bodyPr wrap="square" rtlCol="0" anchor="t">
            <a:spAutoFit/>
          </a:bodyPr>
          <a:lstStyle/>
          <a:p>
            <a:r>
              <a:rPr lang="en-US" sz="2800" b="1" dirty="0">
                <a:solidFill>
                  <a:srgbClr val="FF0000"/>
                </a:solidFill>
              </a:rPr>
              <a:t>TOO MANY MEDICINES!</a:t>
            </a:r>
          </a:p>
          <a:p>
            <a:r>
              <a:rPr lang="en-US" sz="2800" b="1" dirty="0" smtClean="0">
                <a:solidFill>
                  <a:srgbClr val="FF0000"/>
                </a:solidFill>
              </a:rPr>
              <a:t>TAKEN WRONGLY</a:t>
            </a:r>
            <a:endParaRPr lang="en-US" sz="2800" b="1" dirty="0">
              <a:solidFill>
                <a:srgbClr val="FF0000"/>
              </a:solidFill>
            </a:endParaRPr>
          </a:p>
        </p:txBody>
      </p:sp>
    </p:spTree>
    <p:extLst>
      <p:ext uri="{BB962C8B-B14F-4D97-AF65-F5344CB8AC3E}">
        <p14:creationId xmlns:p14="http://schemas.microsoft.com/office/powerpoint/2010/main" val="3410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91442"/>
            <a:ext cx="5879592" cy="1143000"/>
          </a:xfrm>
        </p:spPr>
        <p:txBody>
          <a:bodyPr/>
          <a:lstStyle/>
          <a:p>
            <a:r>
              <a:rPr lang="en-US" sz="3600" dirty="0" smtClean="0"/>
              <a:t>Case Study</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0850814"/>
              </p:ext>
            </p:extLst>
          </p:nvPr>
        </p:nvGraphicFramePr>
        <p:xfrm>
          <a:off x="1268443" y="1423035"/>
          <a:ext cx="7313582" cy="5120640"/>
        </p:xfrm>
        <a:graphic>
          <a:graphicData uri="http://schemas.openxmlformats.org/drawingml/2006/table">
            <a:tbl>
              <a:tblPr firstRow="1" bandRow="1">
                <a:tableStyleId>{17292A2E-F333-43FB-9621-5CBBE7FDCDCB}</a:tableStyleId>
              </a:tblPr>
              <a:tblGrid>
                <a:gridCol w="1890027"/>
                <a:gridCol w="2793953"/>
                <a:gridCol w="2629602"/>
              </a:tblGrid>
              <a:tr h="300037">
                <a:tc>
                  <a:txBody>
                    <a:bodyPr/>
                    <a:lstStyle/>
                    <a:p>
                      <a:r>
                        <a:rPr lang="en-US" sz="1500" dirty="0" smtClean="0"/>
                        <a:t>No</a:t>
                      </a:r>
                      <a:endParaRPr lang="en-US" sz="1500" dirty="0"/>
                    </a:p>
                  </a:txBody>
                  <a:tcPr marL="104351" marR="104351"/>
                </a:tc>
                <a:tc>
                  <a:txBody>
                    <a:bodyPr/>
                    <a:lstStyle/>
                    <a:p>
                      <a:r>
                        <a:rPr lang="en-US" sz="1500" dirty="0" smtClean="0"/>
                        <a:t>BEFORE</a:t>
                      </a:r>
                      <a:endParaRPr lang="en-US" sz="1500" dirty="0"/>
                    </a:p>
                  </a:txBody>
                  <a:tcPr marL="104351" marR="104351"/>
                </a:tc>
                <a:tc>
                  <a:txBody>
                    <a:bodyPr/>
                    <a:lstStyle/>
                    <a:p>
                      <a:r>
                        <a:rPr lang="en-US" sz="1500" dirty="0" smtClean="0"/>
                        <a:t>AFTER</a:t>
                      </a:r>
                      <a:endParaRPr lang="en-US" sz="1500" dirty="0"/>
                    </a:p>
                  </a:txBody>
                  <a:tcPr marL="104351" marR="104351"/>
                </a:tc>
              </a:tr>
              <a:tr h="300037">
                <a:tc>
                  <a:txBody>
                    <a:bodyPr/>
                    <a:lstStyle/>
                    <a:p>
                      <a:r>
                        <a:rPr lang="en-US" sz="1500" dirty="0" smtClean="0"/>
                        <a:t>1</a:t>
                      </a:r>
                      <a:endParaRPr lang="en-US" sz="1500" dirty="0"/>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Gabapentin 300mg TDS</a:t>
                      </a:r>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Gabapentin 300mg TDS</a:t>
                      </a:r>
                    </a:p>
                  </a:txBody>
                  <a:tcPr marL="104351" marR="104351"/>
                </a:tc>
              </a:tr>
              <a:tr h="300037">
                <a:tc>
                  <a:txBody>
                    <a:bodyPr/>
                    <a:lstStyle/>
                    <a:p>
                      <a:r>
                        <a:rPr lang="en-US" sz="1500" dirty="0" smtClean="0"/>
                        <a:t>2</a:t>
                      </a:r>
                      <a:endParaRPr lang="en-US" sz="1500" dirty="0"/>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Insulin </a:t>
                      </a:r>
                      <a:r>
                        <a:rPr lang="en-SG" sz="1500" dirty="0" err="1" smtClean="0"/>
                        <a:t>Aspart</a:t>
                      </a:r>
                      <a:r>
                        <a:rPr lang="en-SG" sz="1500" dirty="0" smtClean="0"/>
                        <a:t> </a:t>
                      </a:r>
                      <a:r>
                        <a:rPr lang="en-SG" sz="1500" baseline="0" dirty="0" smtClean="0"/>
                        <a:t> </a:t>
                      </a:r>
                      <a:r>
                        <a:rPr lang="en-SG" sz="1500" dirty="0" smtClean="0"/>
                        <a:t>14 u BD</a:t>
                      </a:r>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Insulin </a:t>
                      </a:r>
                      <a:r>
                        <a:rPr lang="en-SG" sz="1500" dirty="0" err="1" smtClean="0"/>
                        <a:t>Aspart</a:t>
                      </a:r>
                      <a:r>
                        <a:rPr lang="en-SG" sz="1500" dirty="0" smtClean="0"/>
                        <a:t> 14 u BD</a:t>
                      </a:r>
                    </a:p>
                  </a:txBody>
                  <a:tcPr marL="104351" marR="104351"/>
                </a:tc>
              </a:tr>
              <a:tr h="300037">
                <a:tc>
                  <a:txBody>
                    <a:bodyPr/>
                    <a:lstStyle/>
                    <a:p>
                      <a:r>
                        <a:rPr lang="en-US" sz="1500" dirty="0" smtClean="0"/>
                        <a:t>3</a:t>
                      </a:r>
                      <a:endParaRPr lang="en-US" sz="1500" dirty="0"/>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Metformin 850mg TDS</a:t>
                      </a:r>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Metformin 850mg TDS</a:t>
                      </a:r>
                    </a:p>
                  </a:txBody>
                  <a:tcPr marL="104351" marR="104351"/>
                </a:tc>
              </a:tr>
              <a:tr h="300037">
                <a:tc>
                  <a:txBody>
                    <a:bodyPr/>
                    <a:lstStyle/>
                    <a:p>
                      <a:r>
                        <a:rPr lang="en-US" sz="1500" dirty="0" smtClean="0"/>
                        <a:t>4</a:t>
                      </a:r>
                      <a:endParaRPr lang="en-US" sz="1500" dirty="0"/>
                    </a:p>
                  </a:txBody>
                  <a:tcPr marL="104351" marR="104351"/>
                </a:tc>
                <a:tc>
                  <a:txBody>
                    <a:bodyPr/>
                    <a:lstStyle/>
                    <a:p>
                      <a:r>
                        <a:rPr lang="en-SG" sz="1500" dirty="0" smtClean="0"/>
                        <a:t>Atenolol 50mg OM</a:t>
                      </a:r>
                      <a:endParaRPr lang="en-SG" sz="1500" dirty="0"/>
                    </a:p>
                  </a:txBody>
                  <a:tcPr marL="104351" marR="104351"/>
                </a:tc>
                <a:tc>
                  <a:txBody>
                    <a:bodyPr/>
                    <a:lstStyle/>
                    <a:p>
                      <a:r>
                        <a:rPr lang="en-SG" sz="1500" dirty="0" smtClean="0"/>
                        <a:t>Atenolol 50mg OM</a:t>
                      </a:r>
                      <a:endParaRPr lang="en-SG" sz="1500" dirty="0"/>
                    </a:p>
                  </a:txBody>
                  <a:tcPr marL="104351" marR="104351"/>
                </a:tc>
              </a:tr>
              <a:tr h="300037">
                <a:tc>
                  <a:txBody>
                    <a:bodyPr/>
                    <a:lstStyle/>
                    <a:p>
                      <a:r>
                        <a:rPr lang="en-US" sz="1500" dirty="0" smtClean="0"/>
                        <a:t>5</a:t>
                      </a:r>
                      <a:endParaRPr lang="en-US" sz="1500" dirty="0"/>
                    </a:p>
                  </a:txBody>
                  <a:tcPr marL="104351" marR="104351"/>
                </a:tc>
                <a:tc>
                  <a:txBody>
                    <a:bodyPr/>
                    <a:lstStyle/>
                    <a:p>
                      <a:r>
                        <a:rPr lang="en-SG" sz="1500" dirty="0" smtClean="0"/>
                        <a:t>Amlodipine 10mg OM</a:t>
                      </a:r>
                      <a:endParaRPr lang="en-SG" sz="1500" dirty="0"/>
                    </a:p>
                  </a:txBody>
                  <a:tcPr marL="104351" marR="104351"/>
                </a:tc>
                <a:tc>
                  <a:txBody>
                    <a:bodyPr/>
                    <a:lstStyle/>
                    <a:p>
                      <a:r>
                        <a:rPr lang="en-SG" sz="1500" dirty="0" smtClean="0"/>
                        <a:t>Amlodipine 10mg OM</a:t>
                      </a:r>
                      <a:endParaRPr lang="en-SG" sz="1500" dirty="0"/>
                    </a:p>
                  </a:txBody>
                  <a:tcPr marL="104351" marR="104351"/>
                </a:tc>
              </a:tr>
              <a:tr h="300037">
                <a:tc>
                  <a:txBody>
                    <a:bodyPr/>
                    <a:lstStyle/>
                    <a:p>
                      <a:r>
                        <a:rPr lang="en-US" sz="1500" dirty="0" smtClean="0"/>
                        <a:t>6</a:t>
                      </a:r>
                      <a:endParaRPr lang="en-US" sz="1500" dirty="0"/>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err="1" smtClean="0"/>
                        <a:t>Enalapril</a:t>
                      </a:r>
                      <a:r>
                        <a:rPr lang="en-SG" sz="1500" dirty="0" smtClean="0"/>
                        <a:t> 10mg BD  </a:t>
                      </a:r>
                    </a:p>
                  </a:txBody>
                  <a:tcPr marL="104351" marR="104351"/>
                </a:tc>
                <a:tc>
                  <a:txBody>
                    <a:bodyPr/>
                    <a:lstStyle/>
                    <a:p>
                      <a:r>
                        <a:rPr lang="en-SG" sz="1500" b="1" i="1" dirty="0" err="1" smtClean="0">
                          <a:solidFill>
                            <a:schemeClr val="tx1"/>
                          </a:solidFill>
                        </a:rPr>
                        <a:t>Irbesartan</a:t>
                      </a:r>
                      <a:r>
                        <a:rPr lang="en-SG" sz="1500" b="1" i="1" dirty="0" smtClean="0">
                          <a:solidFill>
                            <a:schemeClr val="tx1"/>
                          </a:solidFill>
                        </a:rPr>
                        <a:t> 150mg BD</a:t>
                      </a:r>
                      <a:endParaRPr lang="en-US" sz="1500" b="1" i="1" dirty="0">
                        <a:solidFill>
                          <a:schemeClr val="tx1"/>
                        </a:solidFill>
                      </a:endParaRPr>
                    </a:p>
                  </a:txBody>
                  <a:tcPr marL="104351" marR="104351"/>
                </a:tc>
              </a:tr>
              <a:tr h="300037">
                <a:tc>
                  <a:txBody>
                    <a:bodyPr/>
                    <a:lstStyle/>
                    <a:p>
                      <a:r>
                        <a:rPr lang="en-US" sz="1500" dirty="0" smtClean="0"/>
                        <a:t>7</a:t>
                      </a:r>
                      <a:endParaRPr lang="en-US" sz="1500" dirty="0"/>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Aspirin 100mg OM</a:t>
                      </a:r>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Aspirin 100mg OM</a:t>
                      </a:r>
                    </a:p>
                  </a:txBody>
                  <a:tcPr marL="104351" marR="104351"/>
                </a:tc>
              </a:tr>
              <a:tr h="300037">
                <a:tc>
                  <a:txBody>
                    <a:bodyPr/>
                    <a:lstStyle/>
                    <a:p>
                      <a:r>
                        <a:rPr lang="en-US" sz="1500" dirty="0" smtClean="0"/>
                        <a:t>8</a:t>
                      </a:r>
                      <a:endParaRPr lang="en-US" sz="1500" dirty="0"/>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err="1" smtClean="0"/>
                        <a:t>Glargine</a:t>
                      </a:r>
                      <a:r>
                        <a:rPr lang="en-SG" sz="1500" dirty="0" smtClean="0"/>
                        <a:t> 56u ON</a:t>
                      </a:r>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err="1" smtClean="0"/>
                        <a:t>Glargine</a:t>
                      </a:r>
                      <a:r>
                        <a:rPr lang="en-SG" sz="1500" dirty="0" smtClean="0"/>
                        <a:t> 56u ON</a:t>
                      </a:r>
                    </a:p>
                  </a:txBody>
                  <a:tcPr marL="104351" marR="104351"/>
                </a:tc>
              </a:tr>
              <a:tr h="300037">
                <a:tc>
                  <a:txBody>
                    <a:bodyPr/>
                    <a:lstStyle/>
                    <a:p>
                      <a:r>
                        <a:rPr lang="en-US" sz="1500" dirty="0" smtClean="0"/>
                        <a:t>9</a:t>
                      </a:r>
                      <a:endParaRPr lang="en-US" sz="1500" dirty="0"/>
                    </a:p>
                  </a:txBody>
                  <a:tcPr marL="104351" marR="104351"/>
                </a:tc>
                <a:tc>
                  <a:txBody>
                    <a:bodyPr/>
                    <a:lstStyle/>
                    <a:p>
                      <a:r>
                        <a:rPr lang="en-SG" sz="1500" dirty="0" smtClean="0"/>
                        <a:t>Simvastatin 20mg ON</a:t>
                      </a:r>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Simvastatin 20mg ON</a:t>
                      </a:r>
                    </a:p>
                  </a:txBody>
                  <a:tcPr marL="104351" marR="104351"/>
                </a:tc>
              </a:tr>
              <a:tr h="300037">
                <a:tc>
                  <a:txBody>
                    <a:bodyPr/>
                    <a:lstStyle/>
                    <a:p>
                      <a:r>
                        <a:rPr lang="en-US" sz="1500" dirty="0" smtClean="0"/>
                        <a:t>10</a:t>
                      </a:r>
                      <a:endParaRPr lang="en-US" sz="1500" dirty="0"/>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Calcium </a:t>
                      </a:r>
                      <a:r>
                        <a:rPr lang="en-SG" sz="1500" dirty="0" err="1" smtClean="0"/>
                        <a:t>Vit</a:t>
                      </a:r>
                      <a:r>
                        <a:rPr lang="en-SG" sz="1500" dirty="0" smtClean="0"/>
                        <a:t> D 1 OM</a:t>
                      </a:r>
                    </a:p>
                  </a:txBody>
                  <a:tcPr marL="104351" marR="104351"/>
                </a:tc>
                <a:tc>
                  <a:txBody>
                    <a:bodyPr/>
                    <a:lstStyle/>
                    <a:p>
                      <a:r>
                        <a:rPr lang="en-US" sz="1500" b="1" i="1" dirty="0" smtClean="0"/>
                        <a:t>Removed</a:t>
                      </a:r>
                      <a:endParaRPr lang="en-US" sz="1500" b="1" i="1" dirty="0"/>
                    </a:p>
                  </a:txBody>
                  <a:tcPr marL="104351" marR="104351"/>
                </a:tc>
              </a:tr>
              <a:tr h="300037">
                <a:tc>
                  <a:txBody>
                    <a:bodyPr/>
                    <a:lstStyle/>
                    <a:p>
                      <a:r>
                        <a:rPr lang="en-US" sz="1500" dirty="0" smtClean="0"/>
                        <a:t>11</a:t>
                      </a:r>
                      <a:endParaRPr lang="en-US" sz="1500" dirty="0"/>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smtClean="0"/>
                        <a:t>Omeprazole 40mg BD</a:t>
                      </a:r>
                    </a:p>
                  </a:txBody>
                  <a:tcPr marL="104351" marR="104351"/>
                </a:tc>
                <a:tc>
                  <a:txBody>
                    <a:bodyPr/>
                    <a:lstStyle/>
                    <a:p>
                      <a:r>
                        <a:rPr lang="en-US" sz="1500" b="1" i="1" dirty="0" smtClean="0"/>
                        <a:t>Removed</a:t>
                      </a:r>
                      <a:endParaRPr lang="en-US" sz="1500" b="1" i="1" dirty="0"/>
                    </a:p>
                  </a:txBody>
                  <a:tcPr marL="104351" marR="104351"/>
                </a:tc>
              </a:tr>
              <a:tr h="300037">
                <a:tc>
                  <a:txBody>
                    <a:bodyPr/>
                    <a:lstStyle/>
                    <a:p>
                      <a:r>
                        <a:rPr lang="en-US" sz="1500" dirty="0" smtClean="0"/>
                        <a:t>12</a:t>
                      </a:r>
                      <a:endParaRPr lang="en-US" sz="1500" dirty="0"/>
                    </a:p>
                  </a:txBody>
                  <a:tcPr marL="104351" marR="1043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500" dirty="0" err="1" smtClean="0"/>
                        <a:t>Diclofenac</a:t>
                      </a:r>
                      <a:r>
                        <a:rPr lang="en-SG" sz="1500" dirty="0" smtClean="0"/>
                        <a:t> 50mg TDS PRN</a:t>
                      </a:r>
                    </a:p>
                  </a:txBody>
                  <a:tcPr marL="104351" marR="104351"/>
                </a:tc>
                <a:tc>
                  <a:txBody>
                    <a:bodyPr/>
                    <a:lstStyle/>
                    <a:p>
                      <a:r>
                        <a:rPr lang="en-US" sz="1500" b="1" i="1" dirty="0" smtClean="0"/>
                        <a:t>Removed</a:t>
                      </a:r>
                      <a:endParaRPr lang="en-US" sz="1500" b="1" i="1" dirty="0"/>
                    </a:p>
                  </a:txBody>
                  <a:tcPr marL="104351" marR="104351"/>
                </a:tc>
              </a:tr>
              <a:tr h="300037">
                <a:tc>
                  <a:txBody>
                    <a:bodyPr/>
                    <a:lstStyle/>
                    <a:p>
                      <a:r>
                        <a:rPr lang="en-US" sz="1500" dirty="0" smtClean="0"/>
                        <a:t>13</a:t>
                      </a:r>
                      <a:endParaRPr lang="en-US" sz="1500" dirty="0"/>
                    </a:p>
                  </a:txBody>
                  <a:tcPr marL="104351" marR="104351"/>
                </a:tc>
                <a:tc>
                  <a:txBody>
                    <a:bodyPr/>
                    <a:lstStyle/>
                    <a:p>
                      <a:r>
                        <a:rPr lang="en-US" sz="1500" dirty="0" err="1" smtClean="0"/>
                        <a:t>Neuroforte</a:t>
                      </a:r>
                      <a:r>
                        <a:rPr lang="en-US" sz="1500" baseline="0" dirty="0" smtClean="0"/>
                        <a:t> 1 OM</a:t>
                      </a:r>
                      <a:endParaRPr lang="en-US" sz="1500" dirty="0"/>
                    </a:p>
                  </a:txBody>
                  <a:tcPr marL="104351" marR="104351"/>
                </a:tc>
                <a:tc>
                  <a:txBody>
                    <a:bodyPr/>
                    <a:lstStyle/>
                    <a:p>
                      <a:r>
                        <a:rPr lang="en-US" sz="1500" b="1" i="1" dirty="0" smtClean="0"/>
                        <a:t>Removed</a:t>
                      </a:r>
                      <a:endParaRPr lang="en-US" sz="1500" b="1" i="1" dirty="0"/>
                    </a:p>
                  </a:txBody>
                  <a:tcPr marL="104351" marR="104351"/>
                </a:tc>
              </a:tr>
              <a:tr h="300037">
                <a:tc>
                  <a:txBody>
                    <a:bodyPr/>
                    <a:lstStyle/>
                    <a:p>
                      <a:r>
                        <a:rPr lang="en-US" sz="1500" dirty="0" smtClean="0"/>
                        <a:t>Total</a:t>
                      </a:r>
                      <a:r>
                        <a:rPr lang="en-US" sz="1500" baseline="0" dirty="0" smtClean="0"/>
                        <a:t> Daily Doses</a:t>
                      </a:r>
                      <a:endParaRPr lang="en-US" sz="1500" dirty="0"/>
                    </a:p>
                  </a:txBody>
                  <a:tcPr marL="104351" marR="104351"/>
                </a:tc>
                <a:tc>
                  <a:txBody>
                    <a:bodyPr/>
                    <a:lstStyle/>
                    <a:p>
                      <a:r>
                        <a:rPr lang="en-US" sz="1500" dirty="0" smtClean="0"/>
                        <a:t>22</a:t>
                      </a:r>
                      <a:endParaRPr lang="en-US" sz="1500" dirty="0"/>
                    </a:p>
                  </a:txBody>
                  <a:tcPr marL="104351" marR="104351"/>
                </a:tc>
                <a:tc>
                  <a:txBody>
                    <a:bodyPr/>
                    <a:lstStyle/>
                    <a:p>
                      <a:r>
                        <a:rPr lang="en-US" sz="1500" b="1" dirty="0" smtClean="0"/>
                        <a:t>15</a:t>
                      </a:r>
                      <a:endParaRPr lang="en-US" sz="1500" b="1" dirty="0"/>
                    </a:p>
                  </a:txBody>
                  <a:tcPr marL="104351" marR="104351"/>
                </a:tc>
              </a:tr>
              <a:tr h="300037">
                <a:tc>
                  <a:txBody>
                    <a:bodyPr/>
                    <a:lstStyle/>
                    <a:p>
                      <a:r>
                        <a:rPr lang="en-US" sz="1500" dirty="0" smtClean="0"/>
                        <a:t>Pill</a:t>
                      </a:r>
                      <a:r>
                        <a:rPr lang="en-US" sz="1500" baseline="0" dirty="0" smtClean="0"/>
                        <a:t> burden</a:t>
                      </a:r>
                      <a:endParaRPr lang="en-US" sz="1500" dirty="0"/>
                    </a:p>
                  </a:txBody>
                  <a:tcPr marL="104351" marR="104351"/>
                </a:tc>
                <a:tc>
                  <a:txBody>
                    <a:bodyPr/>
                    <a:lstStyle/>
                    <a:p>
                      <a:r>
                        <a:rPr lang="en-US" sz="1500" dirty="0" smtClean="0"/>
                        <a:t>21 (excluding insulin)</a:t>
                      </a:r>
                      <a:endParaRPr lang="en-US" sz="1500" dirty="0"/>
                    </a:p>
                  </a:txBody>
                  <a:tcPr marL="104351" marR="104351"/>
                </a:tc>
                <a:tc>
                  <a:txBody>
                    <a:bodyPr/>
                    <a:lstStyle/>
                    <a:p>
                      <a:r>
                        <a:rPr lang="en-US" sz="1500" b="1" dirty="0" smtClean="0"/>
                        <a:t>12 </a:t>
                      </a:r>
                      <a:endParaRPr lang="en-US" sz="1500" b="1" dirty="0"/>
                    </a:p>
                  </a:txBody>
                  <a:tcPr marL="104351" marR="104351"/>
                </a:tc>
              </a:tr>
            </a:tbl>
          </a:graphicData>
        </a:graphic>
      </p:graphicFrame>
      <p:sp>
        <p:nvSpPr>
          <p:cNvPr id="4" name="Footer Placeholder 3"/>
          <p:cNvSpPr>
            <a:spLocks noGrp="1"/>
          </p:cNvSpPr>
          <p:nvPr>
            <p:ph type="ftr" sz="quarter" idx="11"/>
          </p:nvPr>
        </p:nvSpPr>
        <p:spPr>
          <a:xfrm>
            <a:off x="7010400"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5" name="Slide Number Placeholder 4"/>
          <p:cNvSpPr>
            <a:spLocks noGrp="1"/>
          </p:cNvSpPr>
          <p:nvPr>
            <p:ph type="sldNum" sz="quarter" idx="12"/>
          </p:nvPr>
        </p:nvSpPr>
        <p:spPr>
          <a:xfrm>
            <a:off x="8786812" y="6257925"/>
            <a:ext cx="357188" cy="371475"/>
          </a:xfrm>
        </p:spPr>
        <p:txBody>
          <a:bodyPr/>
          <a:lstStyle/>
          <a:p>
            <a:pPr fontAlgn="base">
              <a:spcBef>
                <a:spcPct val="0"/>
              </a:spcBef>
              <a:spcAft>
                <a:spcPct val="0"/>
              </a:spcAft>
              <a:defRPr/>
            </a:pPr>
            <a:fld id="{6D535C27-FF9D-4E87-9A3B-ADFE54530D01}" type="slidenum">
              <a:rPr lang="en-US" b="1" smtClean="0">
                <a:solidFill>
                  <a:prstClr val="black"/>
                </a:solidFill>
                <a:latin typeface="Arial" charset="0"/>
                <a:ea typeface="ＭＳ Ｐゴシック" pitchFamily="34" charset="-128"/>
              </a:rPr>
              <a:pPr fontAlgn="base">
                <a:spcBef>
                  <a:spcPct val="0"/>
                </a:spcBef>
                <a:spcAft>
                  <a:spcPct val="0"/>
                </a:spcAft>
                <a:defRPr/>
              </a:pPr>
              <a:t>33</a:t>
            </a:fld>
            <a:endParaRPr lang="en-US" b="1" dirty="0">
              <a:solidFill>
                <a:prstClr val="black"/>
              </a:solidFill>
              <a:latin typeface="Arial" charset="0"/>
              <a:ea typeface="ＭＳ Ｐゴシック" pitchFamily="34" charset="-128"/>
            </a:endParaRPr>
          </a:p>
        </p:txBody>
      </p:sp>
      <p:sp>
        <p:nvSpPr>
          <p:cNvPr id="10" name="Oval 9"/>
          <p:cNvSpPr/>
          <p:nvPr/>
        </p:nvSpPr>
        <p:spPr>
          <a:xfrm>
            <a:off x="5715000" y="4498656"/>
            <a:ext cx="1371600" cy="15687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638800" y="3260882"/>
            <a:ext cx="2590800" cy="47291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30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5879592" cy="1143000"/>
          </a:xfrm>
        </p:spPr>
        <p:txBody>
          <a:bodyPr/>
          <a:lstStyle/>
          <a:p>
            <a:r>
              <a:rPr lang="en-US" sz="3600" dirty="0" smtClean="0"/>
              <a:t>Conclusion</a:t>
            </a:r>
            <a:endParaRPr lang="en-US" sz="3600" dirty="0"/>
          </a:p>
        </p:txBody>
      </p:sp>
      <p:sp>
        <p:nvSpPr>
          <p:cNvPr id="3" name="Content Placeholder 2"/>
          <p:cNvSpPr>
            <a:spLocks noGrp="1"/>
          </p:cNvSpPr>
          <p:nvPr>
            <p:ph idx="1"/>
          </p:nvPr>
        </p:nvSpPr>
        <p:spPr>
          <a:xfrm>
            <a:off x="1219200" y="1749425"/>
            <a:ext cx="7529264" cy="4724400"/>
          </a:xfrm>
        </p:spPr>
        <p:txBody>
          <a:bodyPr>
            <a:normAutofit/>
          </a:bodyPr>
          <a:lstStyle/>
          <a:p>
            <a:pPr lvl="0"/>
            <a:r>
              <a:rPr lang="en-SG" sz="2600" dirty="0"/>
              <a:t>Polypharmacy </a:t>
            </a:r>
            <a:r>
              <a:rPr lang="en-SG" sz="2600" dirty="0" smtClean="0"/>
              <a:t>can </a:t>
            </a:r>
            <a:r>
              <a:rPr lang="en-SG" sz="2600" dirty="0"/>
              <a:t>potentially lead to </a:t>
            </a:r>
            <a:r>
              <a:rPr lang="en-SG" sz="2600" dirty="0" smtClean="0"/>
              <a:t>adverse </a:t>
            </a:r>
            <a:r>
              <a:rPr lang="en-SG" sz="2600" dirty="0"/>
              <a:t>drug </a:t>
            </a:r>
            <a:r>
              <a:rPr lang="en-SG" sz="2600" dirty="0" smtClean="0"/>
              <a:t>events and hospital readmissions</a:t>
            </a:r>
            <a:endParaRPr lang="en-SG" sz="2600" dirty="0"/>
          </a:p>
          <a:p>
            <a:pPr lvl="0"/>
            <a:r>
              <a:rPr lang="en-SG" sz="2600" i="1" dirty="0"/>
              <a:t>Deprescribing is part of the prescribing continuum </a:t>
            </a:r>
            <a:endParaRPr lang="en-SG" sz="2600" i="1" dirty="0" smtClean="0"/>
          </a:p>
          <a:p>
            <a:pPr lvl="0"/>
            <a:r>
              <a:rPr lang="en-SG" sz="2600" dirty="0" smtClean="0"/>
              <a:t>Deprescribing can minimize polypharmacy</a:t>
            </a:r>
          </a:p>
          <a:p>
            <a:pPr lvl="0"/>
            <a:r>
              <a:rPr lang="en-SG" sz="2600" dirty="0" smtClean="0"/>
              <a:t>PPI is a </a:t>
            </a:r>
            <a:r>
              <a:rPr lang="en-SG" sz="2600" dirty="0"/>
              <a:t>drug class </a:t>
            </a:r>
            <a:r>
              <a:rPr lang="en-SG" sz="2600" dirty="0" smtClean="0"/>
              <a:t>with </a:t>
            </a:r>
            <a:r>
              <a:rPr lang="en-SG" sz="2600" dirty="0"/>
              <a:t>great </a:t>
            </a:r>
            <a:r>
              <a:rPr lang="en-SG" sz="2600" dirty="0" err="1"/>
              <a:t>deprescribing</a:t>
            </a:r>
            <a:r>
              <a:rPr lang="en-SG" sz="2600" dirty="0"/>
              <a:t> </a:t>
            </a:r>
            <a:r>
              <a:rPr lang="en-SG" sz="2600" dirty="0" smtClean="0"/>
              <a:t>potential</a:t>
            </a:r>
          </a:p>
          <a:p>
            <a:pPr lvl="0"/>
            <a:r>
              <a:rPr lang="en-SG" sz="2600" dirty="0" smtClean="0"/>
              <a:t>Doctors and pharmacists can promote medication safety and patient well-being</a:t>
            </a:r>
            <a:endParaRPr lang="en-US" sz="2600" dirty="0"/>
          </a:p>
        </p:txBody>
      </p:sp>
      <p:sp>
        <p:nvSpPr>
          <p:cNvPr id="6" name="Footer Placeholder 5"/>
          <p:cNvSpPr>
            <a:spLocks noGrp="1"/>
          </p:cNvSpPr>
          <p:nvPr>
            <p:ph type="ftr" sz="quarter" idx="11"/>
          </p:nvPr>
        </p:nvSpPr>
        <p:spPr>
          <a:xfrm>
            <a:off x="7010400" y="6354762"/>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748464" y="6116637"/>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34</a:t>
            </a:fld>
            <a:endParaRPr lang="en-US"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076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2736" y="1124744"/>
            <a:ext cx="7406640" cy="1472184"/>
          </a:xfrm>
        </p:spPr>
        <p:txBody>
          <a:bodyPr/>
          <a:lstStyle/>
          <a:p>
            <a:r>
              <a:rPr lang="en-US" dirty="0" smtClean="0"/>
              <a:t>Thank You!</a:t>
            </a:r>
            <a:endParaRPr lang="en-SG" dirty="0"/>
          </a:p>
        </p:txBody>
      </p:sp>
      <p:sp>
        <p:nvSpPr>
          <p:cNvPr id="4" name="Slide Number Placeholder 3"/>
          <p:cNvSpPr>
            <a:spLocks noGrp="1"/>
          </p:cNvSpPr>
          <p:nvPr>
            <p:ph type="sldNum" sz="quarter" idx="12"/>
          </p:nvPr>
        </p:nvSpPr>
        <p:spPr>
          <a:xfrm>
            <a:off x="8733289" y="6184066"/>
            <a:ext cx="457200" cy="476250"/>
          </a:xfrm>
        </p:spPr>
        <p:txBody>
          <a:bodyPr/>
          <a:lstStyle/>
          <a:p>
            <a:pPr fontAlgn="base">
              <a:spcBef>
                <a:spcPct val="0"/>
              </a:spcBef>
              <a:spcAft>
                <a:spcPct val="0"/>
              </a:spcAft>
              <a:defRPr/>
            </a:pPr>
            <a:fld id="{6D535C27-FF9D-4E87-9A3B-ADFE54530D01}" type="slidenum">
              <a:rPr lang="en-US" b="1" smtClean="0">
                <a:solidFill>
                  <a:srgbClr val="E7DEC9">
                    <a:shade val="50000"/>
                    <a:satMod val="200000"/>
                  </a:srgbClr>
                </a:solidFill>
                <a:latin typeface="Arial" charset="0"/>
                <a:ea typeface="ＭＳ Ｐゴシック" pitchFamily="34" charset="-128"/>
              </a:rPr>
              <a:pPr fontAlgn="base">
                <a:spcBef>
                  <a:spcPct val="0"/>
                </a:spcBef>
                <a:spcAft>
                  <a:spcPct val="0"/>
                </a:spcAft>
                <a:defRPr/>
              </a:pPr>
              <a:t>35</a:t>
            </a:fld>
            <a:endParaRPr lang="en-US" b="1" dirty="0">
              <a:solidFill>
                <a:srgbClr val="E7DEC9">
                  <a:shade val="50000"/>
                  <a:satMod val="200000"/>
                </a:srgbClr>
              </a:solidFill>
              <a:latin typeface="Arial" charset="0"/>
              <a:ea typeface="ＭＳ Ｐゴシック" pitchFamily="34" charset="-128"/>
            </a:endParaRPr>
          </a:p>
        </p:txBody>
      </p:sp>
      <p:sp>
        <p:nvSpPr>
          <p:cNvPr id="6" name="Content Placeholder 2"/>
          <p:cNvSpPr txBox="1">
            <a:spLocks/>
          </p:cNvSpPr>
          <p:nvPr/>
        </p:nvSpPr>
        <p:spPr>
          <a:xfrm>
            <a:off x="5132839" y="2871267"/>
            <a:ext cx="3962400" cy="3672408"/>
          </a:xfrm>
          <a:prstGeom prst="rect">
            <a:avLst/>
          </a:prstGeom>
        </p:spPr>
        <p:txBody>
          <a:bodyPr>
            <a:normAutofit fontScale="47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rgbClr val="3891A7"/>
              </a:buClr>
              <a:buFont typeface="Wingdings 2"/>
              <a:buNone/>
            </a:pPr>
            <a:r>
              <a:rPr lang="en-SG" b="1" dirty="0" smtClean="0">
                <a:solidFill>
                  <a:prstClr val="black"/>
                </a:solidFill>
              </a:rPr>
              <a:t>Pharmacy Week 2016</a:t>
            </a:r>
          </a:p>
          <a:p>
            <a:pPr marL="82296" indent="0">
              <a:buClr>
                <a:srgbClr val="3891A7"/>
              </a:buClr>
              <a:buFont typeface="Wingdings 2"/>
              <a:buNone/>
            </a:pPr>
            <a:endParaRPr lang="en-SG" b="1" dirty="0" smtClean="0">
              <a:solidFill>
                <a:prstClr val="black"/>
              </a:solidFill>
            </a:endParaRPr>
          </a:p>
          <a:p>
            <a:pPr marL="82296" indent="0">
              <a:buClr>
                <a:srgbClr val="3891A7"/>
              </a:buClr>
              <a:buFont typeface="Wingdings 2"/>
              <a:buNone/>
            </a:pPr>
            <a:r>
              <a:rPr lang="en-SG" b="1" dirty="0" smtClean="0">
                <a:solidFill>
                  <a:prstClr val="black"/>
                </a:solidFill>
              </a:rPr>
              <a:t>IPE Committee:</a:t>
            </a:r>
          </a:p>
          <a:p>
            <a:pPr>
              <a:buClr>
                <a:srgbClr val="3891A7"/>
              </a:buClr>
            </a:pPr>
            <a:r>
              <a:rPr lang="en-US" dirty="0" err="1" smtClean="0"/>
              <a:t>Goh</a:t>
            </a:r>
            <a:r>
              <a:rPr lang="en-US" dirty="0" smtClean="0"/>
              <a:t> </a:t>
            </a:r>
            <a:r>
              <a:rPr lang="en-US" dirty="0" err="1" smtClean="0"/>
              <a:t>Hui</a:t>
            </a:r>
            <a:r>
              <a:rPr lang="en-US" dirty="0" smtClean="0"/>
              <a:t> Fen Jessica, KTPH</a:t>
            </a:r>
          </a:p>
          <a:p>
            <a:pPr>
              <a:buClr>
                <a:srgbClr val="3891A7"/>
              </a:buClr>
            </a:pPr>
            <a:r>
              <a:rPr lang="en-US" dirty="0" smtClean="0"/>
              <a:t>Chee Enqing, SGH</a:t>
            </a:r>
          </a:p>
          <a:p>
            <a:pPr>
              <a:buClr>
                <a:srgbClr val="3891A7"/>
              </a:buClr>
            </a:pPr>
            <a:r>
              <a:rPr lang="en-US" dirty="0" smtClean="0"/>
              <a:t>Marvin </a:t>
            </a:r>
            <a:r>
              <a:rPr lang="en-US" dirty="0" err="1" smtClean="0"/>
              <a:t>Sim</a:t>
            </a:r>
            <a:r>
              <a:rPr lang="en-US" dirty="0" smtClean="0"/>
              <a:t>, NHGP</a:t>
            </a:r>
          </a:p>
          <a:p>
            <a:pPr>
              <a:buClr>
                <a:srgbClr val="3891A7"/>
              </a:buClr>
            </a:pPr>
            <a:r>
              <a:rPr lang="en-US" dirty="0" smtClean="0"/>
              <a:t>Michelle Tan, TTSH</a:t>
            </a:r>
          </a:p>
          <a:p>
            <a:pPr>
              <a:buClr>
                <a:srgbClr val="3891A7"/>
              </a:buClr>
            </a:pPr>
            <a:r>
              <a:rPr lang="en-US" dirty="0" smtClean="0"/>
              <a:t>Karmen Quek , CGH</a:t>
            </a:r>
          </a:p>
          <a:p>
            <a:pPr>
              <a:buClr>
                <a:srgbClr val="3891A7"/>
              </a:buClr>
            </a:pPr>
            <a:r>
              <a:rPr lang="en-US" dirty="0" smtClean="0"/>
              <a:t>Vidhya Segar, KTPH</a:t>
            </a:r>
          </a:p>
          <a:p>
            <a:pPr>
              <a:buClr>
                <a:srgbClr val="3891A7"/>
              </a:buClr>
            </a:pPr>
            <a:r>
              <a:rPr lang="en-US" dirty="0" smtClean="0"/>
              <a:t>Gavin Loo, NUH</a:t>
            </a:r>
          </a:p>
          <a:p>
            <a:pPr marL="82296" indent="0">
              <a:buClr>
                <a:srgbClr val="3891A7"/>
              </a:buClr>
              <a:buFont typeface="Wingdings 2"/>
              <a:buNone/>
            </a:pPr>
            <a:endParaRPr lang="en-SG" b="1" dirty="0" smtClean="0">
              <a:solidFill>
                <a:prstClr val="black"/>
              </a:solidFill>
            </a:endParaRPr>
          </a:p>
          <a:p>
            <a:pPr marL="82296" indent="0">
              <a:buClr>
                <a:srgbClr val="3891A7"/>
              </a:buClr>
              <a:buFont typeface="Wingdings 2"/>
              <a:buNone/>
            </a:pPr>
            <a:endParaRPr lang="en-SG" sz="1300" b="1" dirty="0" smtClean="0">
              <a:solidFill>
                <a:prstClr val="black"/>
              </a:solidFill>
            </a:endParaRPr>
          </a:p>
          <a:p>
            <a:pPr marL="82296" indent="0">
              <a:buClr>
                <a:srgbClr val="3891A7"/>
              </a:buClr>
              <a:buFont typeface="Wingdings 2"/>
              <a:buNone/>
            </a:pPr>
            <a:r>
              <a:rPr lang="en-SG" b="1" dirty="0" smtClean="0">
                <a:solidFill>
                  <a:prstClr val="black"/>
                </a:solidFill>
              </a:rPr>
              <a:t>Chairperson: Grace Chew, Soong </a:t>
            </a:r>
            <a:r>
              <a:rPr lang="en-SG" b="1" dirty="0" err="1" smtClean="0">
                <a:solidFill>
                  <a:prstClr val="black"/>
                </a:solidFill>
              </a:rPr>
              <a:t>Jie</a:t>
            </a:r>
            <a:r>
              <a:rPr lang="en-SG" b="1" dirty="0" smtClean="0">
                <a:solidFill>
                  <a:prstClr val="black"/>
                </a:solidFill>
              </a:rPr>
              <a:t> Lin</a:t>
            </a:r>
            <a:endParaRPr lang="en-SG" b="1" dirty="0">
              <a:solidFill>
                <a:prstClr val="black"/>
              </a:solidFill>
            </a:endParaRPr>
          </a:p>
        </p:txBody>
      </p:sp>
      <p:sp>
        <p:nvSpPr>
          <p:cNvPr id="3" name="Footer Placeholder 2"/>
          <p:cNvSpPr>
            <a:spLocks noGrp="1"/>
          </p:cNvSpPr>
          <p:nvPr>
            <p:ph type="ftr" sz="quarter" idx="11"/>
          </p:nvPr>
        </p:nvSpPr>
        <p:spPr>
          <a:xfrm>
            <a:off x="7924800" y="6393616"/>
            <a:ext cx="2895600" cy="476250"/>
          </a:xfrm>
        </p:spPr>
        <p:txBody>
          <a:bodyPr/>
          <a:lstStyle/>
          <a:p>
            <a:r>
              <a:rPr lang="en-US" dirty="0" smtClean="0">
                <a:solidFill>
                  <a:srgbClr val="E7DEC9">
                    <a:shade val="50000"/>
                    <a:satMod val="200000"/>
                  </a:srgbClr>
                </a:solidFill>
              </a:rPr>
              <a:t>Copyright of PSS</a:t>
            </a:r>
            <a:endParaRPr lang="en-US" dirty="0">
              <a:solidFill>
                <a:srgbClr val="E7DEC9">
                  <a:shade val="50000"/>
                  <a:satMod val="200000"/>
                </a:srgbClr>
              </a:solidFill>
            </a:endParaRPr>
          </a:p>
        </p:txBody>
      </p:sp>
      <p:sp>
        <p:nvSpPr>
          <p:cNvPr id="7" name="Rectangle 6"/>
          <p:cNvSpPr/>
          <p:nvPr/>
        </p:nvSpPr>
        <p:spPr>
          <a:xfrm>
            <a:off x="2362200" y="2362200"/>
            <a:ext cx="5715000" cy="3785652"/>
          </a:xfrm>
          <a:prstGeom prst="rect">
            <a:avLst/>
          </a:prstGeom>
        </p:spPr>
        <p:txBody>
          <a:bodyPr wrap="square">
            <a:spAutoFit/>
          </a:bodyPr>
          <a:lstStyle/>
          <a:p>
            <a:pPr algn="ctr"/>
            <a:r>
              <a:rPr lang="en-US" sz="1500" b="1" dirty="0" smtClean="0"/>
              <a:t>*Slides were adapted from Deprescribing kit 2015</a:t>
            </a:r>
          </a:p>
          <a:p>
            <a:endParaRPr lang="en-US" sz="1500" b="1" dirty="0" smtClean="0"/>
          </a:p>
          <a:p>
            <a:r>
              <a:rPr lang="en-US" sz="1500" b="1" dirty="0" smtClean="0"/>
              <a:t>Pharmacy Week 2015 </a:t>
            </a:r>
          </a:p>
          <a:p>
            <a:endParaRPr lang="en-US" sz="1500" b="1" dirty="0"/>
          </a:p>
          <a:p>
            <a:r>
              <a:rPr lang="en-US" sz="1500" b="1" dirty="0"/>
              <a:t>IPE </a:t>
            </a:r>
            <a:r>
              <a:rPr lang="en-US" sz="1500" b="1" dirty="0" smtClean="0"/>
              <a:t>2015 Committee</a:t>
            </a:r>
            <a:r>
              <a:rPr lang="en-US" sz="1500" b="1" dirty="0"/>
              <a:t>:</a:t>
            </a:r>
          </a:p>
          <a:p>
            <a:pPr marL="285750" indent="-285750">
              <a:buFont typeface="Arial" pitchFamily="34" charset="0"/>
              <a:buChar char="•"/>
            </a:pPr>
            <a:r>
              <a:rPr lang="en-US" sz="1500" dirty="0"/>
              <a:t>Grant </a:t>
            </a:r>
            <a:r>
              <a:rPr lang="en-US" sz="1500" dirty="0" err="1"/>
              <a:t>Sklar</a:t>
            </a:r>
            <a:r>
              <a:rPr lang="en-US" sz="1500" dirty="0"/>
              <a:t>, NUS</a:t>
            </a:r>
          </a:p>
          <a:p>
            <a:pPr marL="285750" indent="-285750">
              <a:buFont typeface="Arial" pitchFamily="34" charset="0"/>
              <a:buChar char="•"/>
            </a:pPr>
            <a:r>
              <a:rPr lang="en-US" sz="1500" dirty="0"/>
              <a:t>Soong </a:t>
            </a:r>
            <a:r>
              <a:rPr lang="en-US" sz="1500" dirty="0" err="1"/>
              <a:t>Jie</a:t>
            </a:r>
            <a:r>
              <a:rPr lang="en-US" sz="1500" dirty="0"/>
              <a:t> Lin, SGH</a:t>
            </a:r>
          </a:p>
          <a:p>
            <a:pPr marL="285750" indent="-285750">
              <a:buFont typeface="Arial" pitchFamily="34" charset="0"/>
              <a:buChar char="•"/>
            </a:pPr>
            <a:r>
              <a:rPr lang="en-US" sz="1500" dirty="0"/>
              <a:t>Chuang </a:t>
            </a:r>
            <a:r>
              <a:rPr lang="en-US" sz="1500" dirty="0" err="1"/>
              <a:t>Shen</a:t>
            </a:r>
            <a:r>
              <a:rPr lang="en-US" sz="1500" dirty="0"/>
              <a:t> </a:t>
            </a:r>
            <a:r>
              <a:rPr lang="en-US" sz="1500" dirty="0" err="1"/>
              <a:t>Hui</a:t>
            </a:r>
            <a:r>
              <a:rPr lang="en-US" sz="1500" dirty="0"/>
              <a:t>, TTSH</a:t>
            </a:r>
          </a:p>
          <a:p>
            <a:pPr marL="285750" indent="-285750">
              <a:buFont typeface="Arial" pitchFamily="34" charset="0"/>
              <a:buChar char="•"/>
            </a:pPr>
            <a:r>
              <a:rPr lang="en-US" sz="1500" dirty="0"/>
              <a:t>Kelvin </a:t>
            </a:r>
            <a:r>
              <a:rPr lang="en-US" sz="1500" dirty="0" err="1"/>
              <a:t>Xu</a:t>
            </a:r>
            <a:r>
              <a:rPr lang="en-US" sz="1500" dirty="0"/>
              <a:t>, KKH</a:t>
            </a:r>
          </a:p>
          <a:p>
            <a:pPr marL="285750" indent="-285750">
              <a:buFont typeface="Arial" pitchFamily="34" charset="0"/>
              <a:buChar char="•"/>
            </a:pPr>
            <a:r>
              <a:rPr lang="en-US" sz="1500" dirty="0" err="1"/>
              <a:t>Loke</a:t>
            </a:r>
            <a:r>
              <a:rPr lang="en-US" sz="1500" dirty="0"/>
              <a:t> </a:t>
            </a:r>
            <a:r>
              <a:rPr lang="en-US" sz="1500" dirty="0" err="1"/>
              <a:t>Ek</a:t>
            </a:r>
            <a:r>
              <a:rPr lang="en-US" sz="1500" dirty="0"/>
              <a:t> </a:t>
            </a:r>
            <a:r>
              <a:rPr lang="en-US" sz="1500" dirty="0" err="1"/>
              <a:t>Theng</a:t>
            </a:r>
            <a:r>
              <a:rPr lang="en-US" sz="1500" dirty="0"/>
              <a:t>,  Mt. </a:t>
            </a:r>
            <a:r>
              <a:rPr lang="en-US" sz="1500" dirty="0" err="1"/>
              <a:t>Alvernia</a:t>
            </a:r>
            <a:endParaRPr lang="en-US" sz="1500" dirty="0"/>
          </a:p>
          <a:p>
            <a:pPr marL="285750" indent="-285750">
              <a:buFont typeface="Arial" pitchFamily="34" charset="0"/>
              <a:buChar char="•"/>
            </a:pPr>
            <a:r>
              <a:rPr lang="en-US" sz="1500" dirty="0" err="1"/>
              <a:t>Chee</a:t>
            </a:r>
            <a:r>
              <a:rPr lang="en-US" sz="1500" dirty="0"/>
              <a:t> </a:t>
            </a:r>
            <a:r>
              <a:rPr lang="en-US" sz="1500" dirty="0" err="1"/>
              <a:t>Enqing</a:t>
            </a:r>
            <a:r>
              <a:rPr lang="en-US" sz="1500" dirty="0"/>
              <a:t>, SGH</a:t>
            </a:r>
          </a:p>
          <a:p>
            <a:pPr marL="285750" indent="-285750">
              <a:buFont typeface="Arial" pitchFamily="34" charset="0"/>
              <a:buChar char="•"/>
            </a:pPr>
            <a:r>
              <a:rPr lang="en-US" sz="1500" dirty="0"/>
              <a:t>Dennis Chua, NTFGH</a:t>
            </a:r>
          </a:p>
          <a:p>
            <a:pPr marL="285750" indent="-285750">
              <a:buFont typeface="Arial" pitchFamily="34" charset="0"/>
              <a:buChar char="•"/>
            </a:pPr>
            <a:r>
              <a:rPr lang="en-US" sz="1500" dirty="0"/>
              <a:t>Veronica </a:t>
            </a:r>
            <a:r>
              <a:rPr lang="en-US" sz="1500" dirty="0" err="1"/>
              <a:t>Teo</a:t>
            </a:r>
            <a:r>
              <a:rPr lang="en-US" sz="1500" dirty="0"/>
              <a:t>, NTFGH</a:t>
            </a:r>
          </a:p>
          <a:p>
            <a:pPr marL="285750" indent="-285750">
              <a:buFont typeface="Arial" pitchFamily="34" charset="0"/>
              <a:buChar char="•"/>
            </a:pPr>
            <a:r>
              <a:rPr lang="en-US" sz="1500" dirty="0" err="1"/>
              <a:t>Koh</a:t>
            </a:r>
            <a:r>
              <a:rPr lang="en-US" sz="1500" dirty="0"/>
              <a:t> </a:t>
            </a:r>
            <a:r>
              <a:rPr lang="en-US" sz="1500" dirty="0" err="1"/>
              <a:t>Tsing</a:t>
            </a:r>
            <a:r>
              <a:rPr lang="en-US" sz="1500" dirty="0"/>
              <a:t> Yi, </a:t>
            </a:r>
            <a:r>
              <a:rPr lang="en-US" sz="1500" dirty="0" smtClean="0"/>
              <a:t>NUH</a:t>
            </a:r>
            <a:endParaRPr lang="en-US" sz="1500" dirty="0"/>
          </a:p>
          <a:p>
            <a:endParaRPr lang="en-US" sz="1500" dirty="0" smtClean="0"/>
          </a:p>
          <a:p>
            <a:r>
              <a:rPr lang="en-SG" sz="1500" b="1" dirty="0">
                <a:solidFill>
                  <a:prstClr val="black"/>
                </a:solidFill>
              </a:rPr>
              <a:t>Chairperson</a:t>
            </a:r>
            <a:r>
              <a:rPr lang="en-SG" sz="1500" b="1" dirty="0" smtClean="0">
                <a:solidFill>
                  <a:prstClr val="black"/>
                </a:solidFill>
              </a:rPr>
              <a:t>: Doreen Tan</a:t>
            </a:r>
            <a:endParaRPr lang="en-US" sz="1500" dirty="0"/>
          </a:p>
        </p:txBody>
      </p:sp>
    </p:spTree>
    <p:extLst>
      <p:ext uri="{BB962C8B-B14F-4D97-AF65-F5344CB8AC3E}">
        <p14:creationId xmlns:p14="http://schemas.microsoft.com/office/powerpoint/2010/main" val="1238809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390273" cy="1143000"/>
          </a:xfrm>
        </p:spPr>
        <p:txBody>
          <a:bodyPr>
            <a:noAutofit/>
          </a:bodyPr>
          <a:lstStyle/>
          <a:p>
            <a:r>
              <a:rPr lang="en-US" sz="3600" dirty="0" smtClean="0"/>
              <a:t>Prevalence of Polypharmacy in Singapore</a:t>
            </a:r>
            <a:endParaRPr lang="en-US" sz="3600" dirty="0">
              <a:solidFill>
                <a:srgbClr val="FF0000"/>
              </a:solidFill>
            </a:endParaRPr>
          </a:p>
        </p:txBody>
      </p:sp>
      <p:sp>
        <p:nvSpPr>
          <p:cNvPr id="3" name="Content Placeholder 2"/>
          <p:cNvSpPr>
            <a:spLocks noGrp="1"/>
          </p:cNvSpPr>
          <p:nvPr>
            <p:ph idx="1"/>
          </p:nvPr>
        </p:nvSpPr>
        <p:spPr>
          <a:xfrm>
            <a:off x="1270068" y="2209800"/>
            <a:ext cx="7312856" cy="4724400"/>
          </a:xfrm>
        </p:spPr>
        <p:txBody>
          <a:bodyPr>
            <a:normAutofit/>
          </a:bodyPr>
          <a:lstStyle/>
          <a:p>
            <a:r>
              <a:rPr lang="en-SG" sz="2400" dirty="0" smtClean="0"/>
              <a:t>At least 50% of discharged patients from a local hospital had </a:t>
            </a:r>
            <a:r>
              <a:rPr lang="en-SG" sz="2400" u="sng" dirty="0" smtClean="0"/>
              <a:t>&gt;</a:t>
            </a:r>
            <a:r>
              <a:rPr lang="en-SG" sz="2400" dirty="0" smtClean="0"/>
              <a:t> </a:t>
            </a:r>
            <a:r>
              <a:rPr lang="en-SG" sz="2400" dirty="0"/>
              <a:t>5 </a:t>
            </a:r>
            <a:r>
              <a:rPr lang="en-SG" sz="2400" dirty="0" smtClean="0"/>
              <a:t>chronic medications</a:t>
            </a:r>
            <a:r>
              <a:rPr lang="en-SG" sz="2400" baseline="30000" dirty="0" smtClean="0"/>
              <a:t>1</a:t>
            </a:r>
          </a:p>
          <a:p>
            <a:pPr marL="82296" indent="0">
              <a:buNone/>
            </a:pPr>
            <a:endParaRPr lang="en-SG" sz="2400" baseline="30000" dirty="0" smtClean="0"/>
          </a:p>
          <a:p>
            <a:r>
              <a:rPr lang="en-SG" sz="2400" dirty="0"/>
              <a:t>Among 454 geriatric nursing home residents, 70% </a:t>
            </a:r>
            <a:r>
              <a:rPr lang="en-SG" sz="2400" dirty="0" smtClean="0"/>
              <a:t> had inappropriate </a:t>
            </a:r>
            <a:r>
              <a:rPr lang="en-SG" sz="2400" dirty="0"/>
              <a:t>medication use </a:t>
            </a:r>
            <a:r>
              <a:rPr lang="en-SG" sz="2400" baseline="30000" dirty="0" smtClean="0"/>
              <a:t>2</a:t>
            </a:r>
            <a:endParaRPr lang="en-SG" sz="2400" dirty="0" smtClean="0"/>
          </a:p>
        </p:txBody>
      </p:sp>
      <p:sp>
        <p:nvSpPr>
          <p:cNvPr id="7" name="Footer Placeholder 6"/>
          <p:cNvSpPr>
            <a:spLocks noGrp="1"/>
          </p:cNvSpPr>
          <p:nvPr>
            <p:ph type="ftr" sz="quarter" idx="11"/>
          </p:nvPr>
        </p:nvSpPr>
        <p:spPr>
          <a:xfrm>
            <a:off x="7010400" y="6368134"/>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6" name="Slide Number Placeholder 5"/>
          <p:cNvSpPr>
            <a:spLocks noGrp="1"/>
          </p:cNvSpPr>
          <p:nvPr>
            <p:ph type="sldNum" sz="quarter" idx="12"/>
          </p:nvPr>
        </p:nvSpPr>
        <p:spPr>
          <a:xfrm>
            <a:off x="8722680" y="6130009"/>
            <a:ext cx="457200" cy="476250"/>
          </a:xfrm>
        </p:spPr>
        <p:txBody>
          <a:bodyPr/>
          <a:lstStyle/>
          <a:p>
            <a:pPr fontAlgn="base">
              <a:spcBef>
                <a:spcPct val="0"/>
              </a:spcBef>
              <a:spcAft>
                <a:spcPct val="0"/>
              </a:spcAft>
              <a:defRPr/>
            </a:pPr>
            <a:r>
              <a:rPr lang="en-US" b="1" dirty="0" smtClean="0">
                <a:solidFill>
                  <a:prstClr val="black"/>
                </a:solidFill>
                <a:latin typeface="Arial" charset="0"/>
                <a:ea typeface="ＭＳ Ｐゴシック" pitchFamily="34" charset="-128"/>
              </a:rPr>
              <a:t>4</a:t>
            </a:r>
            <a:endParaRPr lang="en-US" b="1" dirty="0">
              <a:solidFill>
                <a:prstClr val="black"/>
              </a:solidFill>
              <a:latin typeface="Arial" charset="0"/>
              <a:ea typeface="ＭＳ Ｐゴシック" pitchFamily="34" charset="-128"/>
            </a:endParaRPr>
          </a:p>
        </p:txBody>
      </p:sp>
      <p:sp>
        <p:nvSpPr>
          <p:cNvPr id="4" name="TextBox 3"/>
          <p:cNvSpPr txBox="1"/>
          <p:nvPr/>
        </p:nvSpPr>
        <p:spPr>
          <a:xfrm>
            <a:off x="990600" y="6316851"/>
            <a:ext cx="7871792" cy="523220"/>
          </a:xfrm>
          <a:prstGeom prst="rect">
            <a:avLst/>
          </a:prstGeom>
          <a:noFill/>
        </p:spPr>
        <p:txBody>
          <a:bodyPr wrap="square" rtlCol="0">
            <a:spAutoFit/>
          </a:bodyPr>
          <a:lstStyle/>
          <a:p>
            <a:pPr marL="223838" indent="-223838">
              <a:tabLst>
                <a:tab pos="223838" algn="l"/>
              </a:tabLst>
            </a:pPr>
            <a:r>
              <a:rPr lang="en-SG" sz="1400" dirty="0">
                <a:solidFill>
                  <a:prstClr val="black"/>
                </a:solidFill>
              </a:rPr>
              <a:t>1. In-hospital data for discharges (Jan 2013 – Dec 2014), a Singapore restructured hospital.</a:t>
            </a:r>
          </a:p>
          <a:p>
            <a:pPr marL="223838" indent="-223838">
              <a:tabLst>
                <a:tab pos="223838" algn="l"/>
              </a:tabLst>
            </a:pPr>
            <a:r>
              <a:rPr lang="en-SG" sz="1400" dirty="0">
                <a:solidFill>
                  <a:prstClr val="black"/>
                </a:solidFill>
              </a:rPr>
              <a:t>2. Ann Acad Med Singapore. 2004 Jan: 33(1): 49-52.  </a:t>
            </a:r>
          </a:p>
        </p:txBody>
      </p:sp>
    </p:spTree>
    <p:extLst>
      <p:ext uri="{BB962C8B-B14F-4D97-AF65-F5344CB8AC3E}">
        <p14:creationId xmlns:p14="http://schemas.microsoft.com/office/powerpoint/2010/main" val="3766068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081"/>
            <a:ext cx="6336792" cy="1143000"/>
          </a:xfrm>
        </p:spPr>
        <p:txBody>
          <a:bodyPr>
            <a:noAutofit/>
          </a:bodyPr>
          <a:lstStyle/>
          <a:p>
            <a:r>
              <a:rPr lang="en-US" sz="3600" dirty="0" smtClean="0"/>
              <a:t>Consequences of Polypharmacy</a:t>
            </a:r>
            <a:endParaRPr lang="en-US" sz="3600" dirty="0"/>
          </a:p>
        </p:txBody>
      </p:sp>
      <p:sp>
        <p:nvSpPr>
          <p:cNvPr id="3" name="Content Placeholder 2"/>
          <p:cNvSpPr>
            <a:spLocks noGrp="1"/>
          </p:cNvSpPr>
          <p:nvPr>
            <p:ph idx="1"/>
          </p:nvPr>
        </p:nvSpPr>
        <p:spPr>
          <a:xfrm>
            <a:off x="1435608" y="1638300"/>
            <a:ext cx="7312856" cy="4724400"/>
          </a:xfrm>
        </p:spPr>
        <p:txBody>
          <a:bodyPr>
            <a:normAutofit/>
          </a:bodyPr>
          <a:lstStyle/>
          <a:p>
            <a:pPr marL="82296" indent="0">
              <a:buNone/>
            </a:pPr>
            <a:r>
              <a:rPr lang="en-US" sz="4000" b="1" dirty="0" smtClean="0">
                <a:solidFill>
                  <a:srgbClr val="FF0000"/>
                </a:solidFill>
              </a:rPr>
              <a:t>Increased</a:t>
            </a:r>
            <a:r>
              <a:rPr lang="en-US" sz="4000" dirty="0" smtClean="0"/>
              <a:t> </a:t>
            </a:r>
          </a:p>
          <a:p>
            <a:r>
              <a:rPr lang="en-US" sz="2800" dirty="0" smtClean="0"/>
              <a:t>Risk of adverse drug events</a:t>
            </a:r>
          </a:p>
          <a:p>
            <a:r>
              <a:rPr lang="en-US" sz="2800" dirty="0"/>
              <a:t>N</a:t>
            </a:r>
            <a:r>
              <a:rPr lang="en-US" sz="2800" dirty="0" smtClean="0"/>
              <a:t>on-compliance due to complex drug regimen and pill burden</a:t>
            </a:r>
          </a:p>
          <a:p>
            <a:r>
              <a:rPr lang="en-US" sz="2800" dirty="0"/>
              <a:t>U</a:t>
            </a:r>
            <a:r>
              <a:rPr lang="en-US" sz="2800" dirty="0" smtClean="0"/>
              <a:t>nnecessary expenditure</a:t>
            </a:r>
          </a:p>
          <a:p>
            <a:r>
              <a:rPr lang="en-US" sz="2800" dirty="0"/>
              <a:t>R</a:t>
            </a:r>
            <a:r>
              <a:rPr lang="en-US" sz="2800" dirty="0" smtClean="0"/>
              <a:t>isk </a:t>
            </a:r>
            <a:r>
              <a:rPr lang="en-US" sz="2800" dirty="0"/>
              <a:t>of drug-drug interactions</a:t>
            </a:r>
          </a:p>
          <a:p>
            <a:r>
              <a:rPr lang="en-US" sz="2800" dirty="0"/>
              <a:t>H</a:t>
            </a:r>
            <a:r>
              <a:rPr lang="en-US" sz="2800" dirty="0" smtClean="0"/>
              <a:t>ospitalizations</a:t>
            </a:r>
            <a:endParaRPr lang="en-US" sz="2800" dirty="0"/>
          </a:p>
          <a:p>
            <a:r>
              <a:rPr lang="en-US" sz="2800" dirty="0"/>
              <a:t>R</a:t>
            </a:r>
            <a:r>
              <a:rPr lang="en-US" sz="2800" dirty="0" smtClean="0"/>
              <a:t>isk </a:t>
            </a:r>
            <a:r>
              <a:rPr lang="en-US" sz="2800" dirty="0"/>
              <a:t>of falls and fractures in the elderly</a:t>
            </a:r>
          </a:p>
          <a:p>
            <a:endParaRPr lang="en-US" dirty="0"/>
          </a:p>
        </p:txBody>
      </p:sp>
      <p:sp>
        <p:nvSpPr>
          <p:cNvPr id="7" name="Footer Placeholder 6"/>
          <p:cNvSpPr>
            <a:spLocks noGrp="1"/>
          </p:cNvSpPr>
          <p:nvPr>
            <p:ph type="ftr" sz="quarter" idx="11"/>
          </p:nvPr>
        </p:nvSpPr>
        <p:spPr>
          <a:xfrm>
            <a:off x="7010400"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705850" y="6143625"/>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5</a:t>
            </a:fld>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1043608" y="6525344"/>
            <a:ext cx="3456384" cy="307777"/>
          </a:xfrm>
          <a:prstGeom prst="rect">
            <a:avLst/>
          </a:prstGeom>
          <a:noFill/>
        </p:spPr>
        <p:txBody>
          <a:bodyPr wrap="square" rtlCol="0">
            <a:spAutoFit/>
          </a:bodyPr>
          <a:lstStyle/>
          <a:p>
            <a:r>
              <a:rPr lang="en-US" sz="1400" dirty="0">
                <a:solidFill>
                  <a:prstClr val="black"/>
                </a:solidFill>
              </a:rPr>
              <a:t>Clin Geriatr Med 2012;28:173-86</a:t>
            </a:r>
          </a:p>
        </p:txBody>
      </p:sp>
    </p:spTree>
    <p:extLst>
      <p:ext uri="{BB962C8B-B14F-4D97-AF65-F5344CB8AC3E}">
        <p14:creationId xmlns:p14="http://schemas.microsoft.com/office/powerpoint/2010/main" val="1227834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can we do to reduce polypharmacy and its adverse patient outcomes?</a:t>
            </a:r>
            <a:endParaRPr lang="en-US" dirty="0"/>
          </a:p>
        </p:txBody>
      </p:sp>
      <p:sp>
        <p:nvSpPr>
          <p:cNvPr id="6" name="Footer Placeholder 5"/>
          <p:cNvSpPr>
            <a:spLocks noGrp="1"/>
          </p:cNvSpPr>
          <p:nvPr>
            <p:ph type="ftr" sz="quarter" idx="11"/>
          </p:nvPr>
        </p:nvSpPr>
        <p:spPr>
          <a:xfrm>
            <a:off x="7705725" y="6381750"/>
            <a:ext cx="2895600" cy="476250"/>
          </a:xfrm>
        </p:spPr>
        <p:txBody>
          <a:bodyPr/>
          <a:lstStyle/>
          <a:p>
            <a:r>
              <a:rPr lang="en-US" b="1" dirty="0" smtClean="0">
                <a:solidFill>
                  <a:srgbClr val="E7DEC9">
                    <a:shade val="50000"/>
                    <a:satMod val="200000"/>
                  </a:srgbClr>
                </a:solidFill>
                <a:latin typeface="Arial" panose="020B0604020202020204" pitchFamily="34" charset="0"/>
                <a:cs typeface="Arial" panose="020B0604020202020204" pitchFamily="34" charset="0"/>
              </a:rPr>
              <a:t>Copyright of PSS</a:t>
            </a:r>
            <a:endParaRPr lang="en-US" b="1" dirty="0">
              <a:solidFill>
                <a:srgbClr val="E7DEC9">
                  <a:shade val="50000"/>
                  <a:satMod val="200000"/>
                </a:srgb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696325" y="6143625"/>
            <a:ext cx="457200" cy="476250"/>
          </a:xfrm>
          <a:prstGeom prst="rect">
            <a:avLst/>
          </a:prstGeom>
        </p:spPr>
        <p:txBody>
          <a:bodyPr/>
          <a:lstStyle/>
          <a:p>
            <a:fld id="{629120B6-BAB4-4742-A349-9FC39F5AA808}" type="slidenum">
              <a:rPr lang="en-US" b="1" smtClean="0">
                <a:solidFill>
                  <a:srgbClr val="E7DEC9">
                    <a:shade val="50000"/>
                    <a:satMod val="200000"/>
                  </a:srgbClr>
                </a:solidFill>
                <a:latin typeface="Arial" panose="020B0604020202020204" pitchFamily="34" charset="0"/>
                <a:cs typeface="Arial" panose="020B0604020202020204" pitchFamily="34" charset="0"/>
              </a:rPr>
              <a:pPr/>
              <a:t>6</a:t>
            </a:fld>
            <a:endParaRPr lang="en-US" b="1" dirty="0">
              <a:solidFill>
                <a:srgbClr val="E7DEC9">
                  <a:shade val="50000"/>
                  <a:satMod val="20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50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Deprescribing</a:t>
            </a:r>
            <a:endParaRPr lang="en-US" dirty="0"/>
          </a:p>
        </p:txBody>
      </p:sp>
      <p:sp>
        <p:nvSpPr>
          <p:cNvPr id="3" name="Content Placeholder 2"/>
          <p:cNvSpPr>
            <a:spLocks noGrp="1"/>
          </p:cNvSpPr>
          <p:nvPr>
            <p:ph idx="1"/>
          </p:nvPr>
        </p:nvSpPr>
        <p:spPr/>
        <p:txBody>
          <a:bodyPr/>
          <a:lstStyle/>
          <a:p>
            <a:pPr marL="0" indent="0" algn="ctr">
              <a:buNone/>
            </a:pPr>
            <a:r>
              <a:rPr lang="en-US" b="1" dirty="0">
                <a:solidFill>
                  <a:srgbClr val="FF0000"/>
                </a:solidFill>
              </a:rPr>
              <a:t>Systematic process </a:t>
            </a:r>
            <a:r>
              <a:rPr lang="en-US" dirty="0"/>
              <a:t>of identifying and discontinuing drugs </a:t>
            </a:r>
            <a:r>
              <a:rPr lang="en-US" dirty="0" smtClean="0"/>
              <a:t>in </a:t>
            </a:r>
            <a:r>
              <a:rPr lang="en-US" dirty="0"/>
              <a:t>which </a:t>
            </a:r>
            <a:r>
              <a:rPr lang="en-US" dirty="0" smtClean="0"/>
              <a:t>the harms </a:t>
            </a:r>
            <a:r>
              <a:rPr lang="en-US" dirty="0"/>
              <a:t>outweigh existing or potential benefits </a:t>
            </a:r>
            <a:r>
              <a:rPr lang="en-US" dirty="0" smtClean="0"/>
              <a:t>of an </a:t>
            </a:r>
            <a:r>
              <a:rPr lang="en-US" dirty="0"/>
              <a:t>individual </a:t>
            </a:r>
            <a:r>
              <a:rPr lang="en-US" b="1" dirty="0">
                <a:solidFill>
                  <a:srgbClr val="FF0000"/>
                </a:solidFill>
              </a:rPr>
              <a:t>patient’s</a:t>
            </a:r>
            <a:r>
              <a:rPr lang="en-US" dirty="0"/>
              <a:t> care goals, current level of functioning, life expectancy, values, and preferences.</a:t>
            </a:r>
          </a:p>
        </p:txBody>
      </p:sp>
      <p:sp>
        <p:nvSpPr>
          <p:cNvPr id="8" name="Footer Placeholder 7"/>
          <p:cNvSpPr>
            <a:spLocks noGrp="1"/>
          </p:cNvSpPr>
          <p:nvPr>
            <p:ph type="ftr" sz="quarter" idx="11"/>
          </p:nvPr>
        </p:nvSpPr>
        <p:spPr>
          <a:xfrm>
            <a:off x="7010400" y="6354762"/>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740786" y="6126412"/>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7</a:t>
            </a:fld>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1043608" y="6525344"/>
            <a:ext cx="3600400" cy="307777"/>
          </a:xfrm>
          <a:prstGeom prst="rect">
            <a:avLst/>
          </a:prstGeom>
          <a:noFill/>
        </p:spPr>
        <p:txBody>
          <a:bodyPr wrap="square" rtlCol="0">
            <a:spAutoFit/>
          </a:bodyPr>
          <a:lstStyle/>
          <a:p>
            <a:r>
              <a:rPr lang="en-US" sz="1400" dirty="0">
                <a:solidFill>
                  <a:prstClr val="black"/>
                </a:solidFill>
              </a:rPr>
              <a:t>JAMA Intern Med 2015;175:827-34</a:t>
            </a:r>
          </a:p>
        </p:txBody>
      </p:sp>
      <p:sp>
        <p:nvSpPr>
          <p:cNvPr id="6" name="Rectangle 5"/>
          <p:cNvSpPr/>
          <p:nvPr/>
        </p:nvSpPr>
        <p:spPr>
          <a:xfrm>
            <a:off x="1143000" y="4648200"/>
            <a:ext cx="8136426" cy="646331"/>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prst="slope"/>
              <a:contourClr>
                <a:schemeClr val="bg1">
                  <a:lumMod val="65000"/>
                </a:schemeClr>
              </a:contourClr>
            </a:sp3d>
          </a:bodyPr>
          <a:lstStyle/>
          <a:p>
            <a:pPr algn="ctr"/>
            <a:r>
              <a:rPr lang="en-US" sz="3600" b="1" cap="none" spc="0" dirty="0">
                <a:ln/>
                <a:solidFill>
                  <a:srgbClr val="FF0000"/>
                </a:solidFill>
                <a:latin typeface="Calibri"/>
                <a:cs typeface="Arial" charset="0"/>
              </a:rPr>
              <a:t>Part of the prescribing continuum</a:t>
            </a:r>
            <a:endParaRPr lang="en-SG" sz="3600" b="1" cap="none" spc="0" dirty="0">
              <a:ln/>
              <a:solidFill>
                <a:srgbClr val="FF0000"/>
              </a:solidFill>
            </a:endParaRPr>
          </a:p>
        </p:txBody>
      </p:sp>
    </p:spTree>
    <p:extLst>
      <p:ext uri="{BB962C8B-B14F-4D97-AF65-F5344CB8AC3E}">
        <p14:creationId xmlns:p14="http://schemas.microsoft.com/office/powerpoint/2010/main" val="172670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5879592" cy="1143000"/>
          </a:xfrm>
        </p:spPr>
        <p:txBody>
          <a:bodyPr>
            <a:normAutofit/>
          </a:bodyPr>
          <a:lstStyle/>
          <a:p>
            <a:r>
              <a:rPr lang="en-US" sz="3600" dirty="0" smtClean="0"/>
              <a:t>Benefits of </a:t>
            </a:r>
            <a:r>
              <a:rPr lang="en-US" sz="3600" dirty="0"/>
              <a:t>D</a:t>
            </a:r>
            <a:r>
              <a:rPr lang="en-US" sz="3600" dirty="0" smtClean="0"/>
              <a:t>eprescribing</a:t>
            </a:r>
            <a:endParaRPr lang="en-US" sz="3600" dirty="0">
              <a:solidFill>
                <a:srgbClr val="FF0000"/>
              </a:solidFill>
            </a:endParaRPr>
          </a:p>
        </p:txBody>
      </p:sp>
      <p:sp>
        <p:nvSpPr>
          <p:cNvPr id="3" name="Content Placeholder 2"/>
          <p:cNvSpPr>
            <a:spLocks noGrp="1"/>
          </p:cNvSpPr>
          <p:nvPr>
            <p:ph idx="1"/>
          </p:nvPr>
        </p:nvSpPr>
        <p:spPr>
          <a:xfrm>
            <a:off x="1500817" y="2057400"/>
            <a:ext cx="7312856" cy="4724400"/>
          </a:xfrm>
        </p:spPr>
        <p:txBody>
          <a:bodyPr/>
          <a:lstStyle/>
          <a:p>
            <a:r>
              <a:rPr lang="en-US" dirty="0"/>
              <a:t>Improved compliance</a:t>
            </a:r>
          </a:p>
          <a:p>
            <a:r>
              <a:rPr lang="en-US" dirty="0"/>
              <a:t>Improved quality of life </a:t>
            </a:r>
          </a:p>
          <a:p>
            <a:r>
              <a:rPr lang="en-US" dirty="0" smtClean="0"/>
              <a:t>Reduced </a:t>
            </a:r>
            <a:r>
              <a:rPr lang="en-US" dirty="0"/>
              <a:t>risk of adverse drug events</a:t>
            </a:r>
          </a:p>
          <a:p>
            <a:r>
              <a:rPr lang="en-US" dirty="0" smtClean="0"/>
              <a:t>Reduced risk of drug-drug interactions</a:t>
            </a:r>
          </a:p>
          <a:p>
            <a:r>
              <a:rPr lang="en-US" dirty="0" smtClean="0"/>
              <a:t>Reduced healthcare costs</a:t>
            </a:r>
            <a:endParaRPr lang="en-US" dirty="0"/>
          </a:p>
        </p:txBody>
      </p:sp>
      <p:sp>
        <p:nvSpPr>
          <p:cNvPr id="7" name="Footer Placeholder 6"/>
          <p:cNvSpPr>
            <a:spLocks noGrp="1"/>
          </p:cNvSpPr>
          <p:nvPr>
            <p:ph type="ftr" sz="quarter" idx="11"/>
          </p:nvPr>
        </p:nvSpPr>
        <p:spPr>
          <a:xfrm>
            <a:off x="7010400" y="636270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4" name="Slide Number Placeholder 3"/>
          <p:cNvSpPr>
            <a:spLocks noGrp="1"/>
          </p:cNvSpPr>
          <p:nvPr>
            <p:ph type="sldNum" sz="quarter" idx="12"/>
          </p:nvPr>
        </p:nvSpPr>
        <p:spPr>
          <a:xfrm>
            <a:off x="8718423" y="6134100"/>
            <a:ext cx="457200" cy="476250"/>
          </a:xfrm>
          <a:prstGeom prst="rect">
            <a:avLst/>
          </a:prstGeom>
        </p:spPr>
        <p:txBody>
          <a:bodyPr/>
          <a:lstStyle/>
          <a:p>
            <a:fld id="{434AC9BB-3F03-40C4-8F4E-A87136F2165F}" type="slidenum">
              <a:rPr lang="en-US" b="1" smtClean="0">
                <a:solidFill>
                  <a:prstClr val="black"/>
                </a:solidFill>
                <a:latin typeface="Arial" panose="020B0604020202020204" pitchFamily="34" charset="0"/>
                <a:cs typeface="Arial" panose="020B0604020202020204" pitchFamily="34" charset="0"/>
              </a:rPr>
              <a:pPr/>
              <a:t>8</a:t>
            </a:fld>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1043608" y="6525344"/>
            <a:ext cx="3672408" cy="307777"/>
          </a:xfrm>
          <a:prstGeom prst="rect">
            <a:avLst/>
          </a:prstGeom>
          <a:noFill/>
        </p:spPr>
        <p:txBody>
          <a:bodyPr wrap="square" rtlCol="0">
            <a:spAutoFit/>
          </a:bodyPr>
          <a:lstStyle/>
          <a:p>
            <a:r>
              <a:rPr lang="en-US" sz="1400" dirty="0">
                <a:solidFill>
                  <a:prstClr val="black"/>
                </a:solidFill>
              </a:rPr>
              <a:t>JAMA Intern Med 2015;175:827-34</a:t>
            </a:r>
          </a:p>
        </p:txBody>
      </p:sp>
    </p:spTree>
    <p:extLst>
      <p:ext uri="{BB962C8B-B14F-4D97-AF65-F5344CB8AC3E}">
        <p14:creationId xmlns:p14="http://schemas.microsoft.com/office/powerpoint/2010/main" val="1881847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336792" cy="1143000"/>
          </a:xfrm>
        </p:spPr>
        <p:txBody>
          <a:bodyPr>
            <a:noAutofit/>
          </a:bodyPr>
          <a:lstStyle/>
          <a:p>
            <a:r>
              <a:rPr lang="en-US" sz="3600" dirty="0" smtClean="0"/>
              <a:t>Barriers to </a:t>
            </a:r>
            <a:r>
              <a:rPr lang="en-US" sz="3600" dirty="0"/>
              <a:t>D</a:t>
            </a:r>
            <a:r>
              <a:rPr lang="en-US" sz="3600" dirty="0" smtClean="0"/>
              <a:t>eprescribing</a:t>
            </a:r>
            <a:endParaRPr lang="en-US" sz="3600" dirty="0"/>
          </a:p>
        </p:txBody>
      </p:sp>
      <p:sp>
        <p:nvSpPr>
          <p:cNvPr id="3" name="Content Placeholder 2"/>
          <p:cNvSpPr>
            <a:spLocks noGrp="1"/>
          </p:cNvSpPr>
          <p:nvPr>
            <p:ph idx="1"/>
          </p:nvPr>
        </p:nvSpPr>
        <p:spPr>
          <a:xfrm>
            <a:off x="1426083" y="1970221"/>
            <a:ext cx="7312856" cy="4724400"/>
          </a:xfrm>
        </p:spPr>
        <p:txBody>
          <a:bodyPr>
            <a:normAutofit/>
          </a:bodyPr>
          <a:lstStyle/>
          <a:p>
            <a:r>
              <a:rPr lang="en-US" dirty="0" smtClean="0"/>
              <a:t>Fear of condition worsening </a:t>
            </a:r>
          </a:p>
          <a:p>
            <a:r>
              <a:rPr lang="en-US" dirty="0" smtClean="0"/>
              <a:t>Concerns about </a:t>
            </a:r>
            <a:r>
              <a:rPr lang="en-US" dirty="0"/>
              <a:t>withdrawal effects from drug cessation</a:t>
            </a:r>
            <a:r>
              <a:rPr lang="en-SG" dirty="0"/>
              <a:t> </a:t>
            </a:r>
            <a:endParaRPr lang="en-SG" dirty="0" smtClean="0"/>
          </a:p>
          <a:p>
            <a:r>
              <a:rPr lang="en-SG" dirty="0"/>
              <a:t>F</a:t>
            </a:r>
            <a:r>
              <a:rPr lang="en-SG" dirty="0" smtClean="0"/>
              <a:t>ragmented </a:t>
            </a:r>
            <a:r>
              <a:rPr lang="en-SG" dirty="0"/>
              <a:t>care among multiple specialists </a:t>
            </a:r>
            <a:endParaRPr lang="en-SG" dirty="0" smtClean="0"/>
          </a:p>
        </p:txBody>
      </p:sp>
      <p:sp>
        <p:nvSpPr>
          <p:cNvPr id="7" name="Footer Placeholder 6"/>
          <p:cNvSpPr>
            <a:spLocks noGrp="1"/>
          </p:cNvSpPr>
          <p:nvPr>
            <p:ph type="ftr" sz="quarter" idx="11"/>
          </p:nvPr>
        </p:nvSpPr>
        <p:spPr>
          <a:xfrm>
            <a:off x="7010400" y="6381750"/>
            <a:ext cx="2895600" cy="476250"/>
          </a:xfrm>
        </p:spPr>
        <p:txBody>
          <a:bodyPr/>
          <a:lstStyle/>
          <a:p>
            <a:pPr algn="ctr" fontAlgn="base">
              <a:spcBef>
                <a:spcPct val="0"/>
              </a:spcBef>
              <a:spcAft>
                <a:spcPct val="0"/>
              </a:spcAft>
              <a:defRPr/>
            </a:pPr>
            <a:r>
              <a:rPr lang="en-US" b="1" dirty="0" smtClean="0">
                <a:solidFill>
                  <a:prstClr val="black"/>
                </a:solidFill>
                <a:latin typeface="Arial" charset="0"/>
                <a:ea typeface="ＭＳ Ｐゴシック" pitchFamily="34" charset="-128"/>
              </a:rPr>
              <a:t>Copyright of PSS</a:t>
            </a:r>
            <a:endParaRPr lang="en-US" b="1" dirty="0">
              <a:solidFill>
                <a:prstClr val="black"/>
              </a:solidFill>
              <a:latin typeface="Arial" charset="0"/>
              <a:ea typeface="ＭＳ Ｐゴシック" pitchFamily="34" charset="-128"/>
            </a:endParaRPr>
          </a:p>
        </p:txBody>
      </p:sp>
      <p:sp>
        <p:nvSpPr>
          <p:cNvPr id="5" name="Slide Number Placeholder 4"/>
          <p:cNvSpPr>
            <a:spLocks noGrp="1"/>
          </p:cNvSpPr>
          <p:nvPr>
            <p:ph type="sldNum" sz="quarter" idx="12"/>
          </p:nvPr>
        </p:nvSpPr>
        <p:spPr>
          <a:xfrm>
            <a:off x="8738939" y="6124575"/>
            <a:ext cx="457200" cy="476250"/>
          </a:xfrm>
          <a:prstGeom prst="rect">
            <a:avLst/>
          </a:prstGeom>
        </p:spPr>
        <p:txBody>
          <a:bodyPr/>
          <a:lstStyle/>
          <a:p>
            <a:fld id="{629120B6-BAB4-4742-A349-9FC39F5AA808}" type="slidenum">
              <a:rPr lang="en-US" b="1" smtClean="0">
                <a:solidFill>
                  <a:prstClr val="black"/>
                </a:solidFill>
                <a:latin typeface="Arial" panose="020B0604020202020204" pitchFamily="34" charset="0"/>
                <a:cs typeface="Arial" panose="020B0604020202020204" pitchFamily="34" charset="0"/>
              </a:rPr>
              <a:pPr/>
              <a:t>9</a:t>
            </a:fld>
            <a:endParaRPr lang="en-US" b="1"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1043608" y="6525344"/>
            <a:ext cx="4320480" cy="307777"/>
          </a:xfrm>
          <a:prstGeom prst="rect">
            <a:avLst/>
          </a:prstGeom>
          <a:noFill/>
        </p:spPr>
        <p:txBody>
          <a:bodyPr wrap="square" rtlCol="0">
            <a:spAutoFit/>
          </a:bodyPr>
          <a:lstStyle/>
          <a:p>
            <a:r>
              <a:rPr lang="en-SG" sz="1400" dirty="0">
                <a:solidFill>
                  <a:prstClr val="black"/>
                </a:solidFill>
              </a:rPr>
              <a:t>Drugs and Aging 2013; 30(10): 793-807.</a:t>
            </a:r>
          </a:p>
        </p:txBody>
      </p:sp>
    </p:spTree>
    <p:extLst>
      <p:ext uri="{BB962C8B-B14F-4D97-AF65-F5344CB8AC3E}">
        <p14:creationId xmlns:p14="http://schemas.microsoft.com/office/powerpoint/2010/main" val="2649063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2191</Words>
  <Application>Microsoft Office PowerPoint</Application>
  <PresentationFormat>On-screen Show (4:3)</PresentationFormat>
  <Paragraphs>460</Paragraphs>
  <Slides>35</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ＭＳ Ｐゴシック</vt:lpstr>
      <vt:lpstr>SimSun</vt:lpstr>
      <vt:lpstr>Arial</vt:lpstr>
      <vt:lpstr>Arial Narrow</vt:lpstr>
      <vt:lpstr>Calibri</vt:lpstr>
      <vt:lpstr>Comic Sans MS</vt:lpstr>
      <vt:lpstr>Gill Sans MT</vt:lpstr>
      <vt:lpstr>Times New Roman</vt:lpstr>
      <vt:lpstr>Verdana</vt:lpstr>
      <vt:lpstr>Wingdings</vt:lpstr>
      <vt:lpstr>Wingdings 2</vt:lpstr>
      <vt:lpstr>Solstice</vt:lpstr>
      <vt:lpstr>Introducing Deprescribing to Singapore</vt:lpstr>
      <vt:lpstr>Case Study</vt:lpstr>
      <vt:lpstr>Overview</vt:lpstr>
      <vt:lpstr>Prevalence of Polypharmacy in Singapore</vt:lpstr>
      <vt:lpstr>Consequences of Polypharmacy</vt:lpstr>
      <vt:lpstr>What can we do to reduce polypharmacy and its adverse patient outcomes?</vt:lpstr>
      <vt:lpstr>Deprescribing</vt:lpstr>
      <vt:lpstr>Benefits of Deprescribing</vt:lpstr>
      <vt:lpstr>Barriers to Deprescribing</vt:lpstr>
      <vt:lpstr>Over-prescribing Can Harm</vt:lpstr>
      <vt:lpstr>Medication withdrawal is safe</vt:lpstr>
      <vt:lpstr>How to deprescribe</vt:lpstr>
      <vt:lpstr>5-Step Deprescribing Process</vt:lpstr>
      <vt:lpstr>Deprescribing Algorithm</vt:lpstr>
      <vt:lpstr>Deprescribing in Action</vt:lpstr>
      <vt:lpstr>Overall Usage and Cost of PPIs in 2014</vt:lpstr>
      <vt:lpstr>PPI Use in Singapore</vt:lpstr>
      <vt:lpstr>Appropriate PPI Indications</vt:lpstr>
      <vt:lpstr>Appropriate PPI Indications</vt:lpstr>
      <vt:lpstr>PPI usage with NSAIDs</vt:lpstr>
      <vt:lpstr>Recommendations for prevention of NSAID-related ulcer complications</vt:lpstr>
      <vt:lpstr>Adverse Effects of Long Term PPI Use </vt:lpstr>
      <vt:lpstr>Adverse Effects of Long Term PPI Use </vt:lpstr>
      <vt:lpstr>Adverse Effects of Long Term PPI Use </vt:lpstr>
      <vt:lpstr>Adverse Effects of Long Term PPI Use </vt:lpstr>
      <vt:lpstr>Adverse Effects of Long Term PPI Use </vt:lpstr>
      <vt:lpstr>Adverse Effects of Long Term PPI Use </vt:lpstr>
      <vt:lpstr>How to deprescribe ppi?</vt:lpstr>
      <vt:lpstr>How to Deprescribe PPIs?</vt:lpstr>
      <vt:lpstr>How to Deprescribe PPIs? </vt:lpstr>
      <vt:lpstr>How to Deprescribe PPIs? </vt:lpstr>
      <vt:lpstr>Back to the case...</vt:lpstr>
      <vt:lpstr>Case Study</vt:lpstr>
      <vt:lpstr>Conclusion</vt:lpstr>
      <vt:lpstr>Thank You!</vt:lpstr>
    </vt:vector>
  </TitlesOfParts>
  <Company>KTPH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Deprescribing to Singapore</dc:title>
  <dc:creator>Jessica Goh Hui Fen (AHPL)</dc:creator>
  <cp:lastModifiedBy>Loo Koon Kit Gavin</cp:lastModifiedBy>
  <cp:revision>65</cp:revision>
  <dcterms:created xsi:type="dcterms:W3CDTF">2016-06-06T03:12:54Z</dcterms:created>
  <dcterms:modified xsi:type="dcterms:W3CDTF">2016-09-30T06:39:04Z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